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449" r:id="rId2"/>
    <p:sldId id="256" r:id="rId3"/>
    <p:sldId id="258" r:id="rId4"/>
    <p:sldId id="259" r:id="rId5"/>
    <p:sldId id="260" r:id="rId6"/>
    <p:sldId id="437" r:id="rId7"/>
    <p:sldId id="430" r:id="rId8"/>
    <p:sldId id="427" r:id="rId9"/>
    <p:sldId id="438" r:id="rId10"/>
    <p:sldId id="439" r:id="rId11"/>
    <p:sldId id="441" r:id="rId12"/>
    <p:sldId id="442" r:id="rId13"/>
    <p:sldId id="443" r:id="rId14"/>
    <p:sldId id="444" r:id="rId15"/>
    <p:sldId id="445" r:id="rId16"/>
    <p:sldId id="446" r:id="rId17"/>
    <p:sldId id="448" r:id="rId18"/>
    <p:sldId id="263" r:id="rId19"/>
    <p:sldId id="265" r:id="rId20"/>
    <p:sldId id="264" r:id="rId21"/>
    <p:sldId id="447" r:id="rId22"/>
    <p:sldId id="414" r:id="rId23"/>
    <p:sldId id="261" r:id="rId24"/>
    <p:sldId id="433"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26"/>
  </p:normalViewPr>
  <p:slideViewPr>
    <p:cSldViewPr snapToGrid="0">
      <p:cViewPr varScale="1">
        <p:scale>
          <a:sx n="69" d="100"/>
          <a:sy n="69" d="100"/>
        </p:scale>
        <p:origin x="756" y="6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svg"/><Relationship Id="rId1" Type="http://schemas.openxmlformats.org/officeDocument/2006/relationships/image" Target="../media/image6.png"/><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 Id="rId9" Type="http://schemas.openxmlformats.org/officeDocument/2006/relationships/image" Target="../media/image10.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svg"/><Relationship Id="rId1" Type="http://schemas.openxmlformats.org/officeDocument/2006/relationships/image" Target="../media/image6.png"/><Relationship Id="rId6" Type="http://schemas.openxmlformats.org/officeDocument/2006/relationships/image" Target="../media/image10.svg"/><Relationship Id="rId5" Type="http://schemas.openxmlformats.org/officeDocument/2006/relationships/image" Target="../media/image8.png"/><Relationship Id="rId4" Type="http://schemas.openxmlformats.org/officeDocument/2006/relationships/image" Target="../media/image8.svg"/><Relationship Id="rId9" Type="http://schemas.openxmlformats.org/officeDocument/2006/relationships/image" Target="../media/image10.jpe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A3FD71-5A7B-445B-9AEB-152180327C4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78EDC1D-C8F6-4FBF-AD77-B50ACEA4593E}">
      <dgm:prSet custT="1"/>
      <dgm:spPr/>
      <dgm:t>
        <a:bodyPr/>
        <a:lstStyle/>
        <a:p>
          <a:r>
            <a:rPr lang="en-GB" sz="1600" dirty="0"/>
            <a:t>AI plays a crucial role in various aspects of the aviation industry, from </a:t>
          </a:r>
          <a:r>
            <a:rPr lang="en-GB" sz="1600" b="1" dirty="0"/>
            <a:t>enhancing flight safety to optimizing airline operations</a:t>
          </a:r>
          <a:endParaRPr lang="en-US" sz="1600" b="1" dirty="0"/>
        </a:p>
      </dgm:t>
    </dgm:pt>
    <dgm:pt modelId="{FD2BBB9A-F4A9-48D5-A42C-A1AED2A702EF}" type="parTrans" cxnId="{814777AE-6C56-4463-9CE1-2E7B966D0B67}">
      <dgm:prSet/>
      <dgm:spPr/>
      <dgm:t>
        <a:bodyPr/>
        <a:lstStyle/>
        <a:p>
          <a:endParaRPr lang="en-US" sz="2000"/>
        </a:p>
      </dgm:t>
    </dgm:pt>
    <dgm:pt modelId="{896E1764-4B0B-421E-B78A-696B6F317CD3}" type="sibTrans" cxnId="{814777AE-6C56-4463-9CE1-2E7B966D0B67}">
      <dgm:prSet/>
      <dgm:spPr/>
      <dgm:t>
        <a:bodyPr/>
        <a:lstStyle/>
        <a:p>
          <a:endParaRPr lang="en-US" sz="2000"/>
        </a:p>
      </dgm:t>
    </dgm:pt>
    <dgm:pt modelId="{F9B32271-2DE1-4B96-A93B-4252D6378E21}">
      <dgm:prSet custT="1"/>
      <dgm:spPr/>
      <dgm:t>
        <a:bodyPr/>
        <a:lstStyle/>
        <a:p>
          <a:r>
            <a:rPr lang="en-GB" sz="1600" dirty="0"/>
            <a:t>Airlines, and transportation companies can </a:t>
          </a:r>
          <a:r>
            <a:rPr lang="en-GB" sz="1600" b="1" dirty="0"/>
            <a:t>reduce costs, improve the customer experience, and enhance profitability</a:t>
          </a:r>
          <a:r>
            <a:rPr lang="en-GB" sz="1600" dirty="0"/>
            <a:t>.</a:t>
          </a:r>
          <a:endParaRPr lang="en-US" sz="1600" dirty="0"/>
        </a:p>
      </dgm:t>
    </dgm:pt>
    <dgm:pt modelId="{FEA224D3-598D-4CA8-B433-606DC9AC038E}" type="parTrans" cxnId="{333148BE-B9CF-48BD-8BD7-07A075BC77D3}">
      <dgm:prSet/>
      <dgm:spPr/>
      <dgm:t>
        <a:bodyPr/>
        <a:lstStyle/>
        <a:p>
          <a:endParaRPr lang="en-US" sz="2000"/>
        </a:p>
      </dgm:t>
    </dgm:pt>
    <dgm:pt modelId="{9FFED24A-B4B9-4083-B58E-F430F06DA987}" type="sibTrans" cxnId="{333148BE-B9CF-48BD-8BD7-07A075BC77D3}">
      <dgm:prSet/>
      <dgm:spPr/>
      <dgm:t>
        <a:bodyPr/>
        <a:lstStyle/>
        <a:p>
          <a:endParaRPr lang="en-US" sz="2000"/>
        </a:p>
      </dgm:t>
    </dgm:pt>
    <dgm:pt modelId="{2B53BBA9-5CB5-4CBB-A645-98F1FCB5FB95}">
      <dgm:prSet custT="1"/>
      <dgm:spPr/>
      <dgm:t>
        <a:bodyPr/>
        <a:lstStyle/>
        <a:p>
          <a:r>
            <a:rPr lang="en-GB" sz="1600" b="1" dirty="0"/>
            <a:t>Flight safety </a:t>
          </a:r>
          <a:r>
            <a:rPr lang="en-GB" sz="1600" dirty="0"/>
            <a:t>is an eminent domain in which artificial intelligence (AI) is utilized within the aviation industry.</a:t>
          </a:r>
          <a:endParaRPr lang="en-US" sz="1600" dirty="0"/>
        </a:p>
      </dgm:t>
    </dgm:pt>
    <dgm:pt modelId="{62E59415-1D81-4618-8864-27F5514E3F14}" type="parTrans" cxnId="{B08F2B49-B2DF-47AD-A798-E177AA085A63}">
      <dgm:prSet/>
      <dgm:spPr/>
      <dgm:t>
        <a:bodyPr/>
        <a:lstStyle/>
        <a:p>
          <a:endParaRPr lang="en-US" sz="2000"/>
        </a:p>
      </dgm:t>
    </dgm:pt>
    <dgm:pt modelId="{D22ADD95-3E11-4567-94E8-45AF51E5A092}" type="sibTrans" cxnId="{B08F2B49-B2DF-47AD-A798-E177AA085A63}">
      <dgm:prSet/>
      <dgm:spPr/>
      <dgm:t>
        <a:bodyPr/>
        <a:lstStyle/>
        <a:p>
          <a:endParaRPr lang="en-US" sz="2000"/>
        </a:p>
      </dgm:t>
    </dgm:pt>
    <dgm:pt modelId="{C05F0AE9-E219-4327-B51F-78169195F286}">
      <dgm:prSet custT="1"/>
      <dgm:spPr/>
      <dgm:t>
        <a:bodyPr/>
        <a:lstStyle/>
        <a:p>
          <a:r>
            <a:rPr lang="en-GB" sz="1600" dirty="0"/>
            <a:t>AI technologies, such as machine learning algorithms and computer vision systems, are employed for </a:t>
          </a:r>
          <a:r>
            <a:rPr lang="en-GB" sz="1600" b="1" dirty="0"/>
            <a:t>monitoring and analysing data derived from diverse sources, encompassing aircraft sensors, weather reports, and air traffic control systems</a:t>
          </a:r>
          <a:r>
            <a:rPr lang="en-GB" sz="1600" dirty="0"/>
            <a:t>.</a:t>
          </a:r>
          <a:endParaRPr lang="en-US" sz="1600" dirty="0"/>
        </a:p>
      </dgm:t>
    </dgm:pt>
    <dgm:pt modelId="{78AB372F-6540-4035-985D-ACA1142CE493}" type="parTrans" cxnId="{6CDC823E-E1B0-42DD-9157-F907ED936C99}">
      <dgm:prSet/>
      <dgm:spPr/>
      <dgm:t>
        <a:bodyPr/>
        <a:lstStyle/>
        <a:p>
          <a:endParaRPr lang="en-US" sz="2000"/>
        </a:p>
      </dgm:t>
    </dgm:pt>
    <dgm:pt modelId="{0DB8D912-94B5-46EE-9C3C-24358277AEF1}" type="sibTrans" cxnId="{6CDC823E-E1B0-42DD-9157-F907ED936C99}">
      <dgm:prSet/>
      <dgm:spPr/>
      <dgm:t>
        <a:bodyPr/>
        <a:lstStyle/>
        <a:p>
          <a:endParaRPr lang="en-US" sz="2000"/>
        </a:p>
      </dgm:t>
    </dgm:pt>
    <dgm:pt modelId="{AF63338E-A1B0-6344-9B9B-137BC981C2CC}">
      <dgm:prSet custT="1"/>
      <dgm:spPr/>
      <dgm:t>
        <a:bodyPr/>
        <a:lstStyle/>
        <a:p>
          <a:r>
            <a:rPr lang="en-GB" sz="1600" dirty="0"/>
            <a:t>AI-driven systems are currently </a:t>
          </a:r>
          <a:r>
            <a:rPr lang="en-GB" sz="1600" b="1" dirty="0"/>
            <a:t>employed to optimize flight schedules, crew scheduling, and maintenance operations</a:t>
          </a:r>
          <a:r>
            <a:rPr lang="en-GB" sz="1600" dirty="0"/>
            <a:t>, enabling airlines to reduce costs and improve efficiency.</a:t>
          </a:r>
        </a:p>
      </dgm:t>
    </dgm:pt>
    <dgm:pt modelId="{C8CFEC98-2532-3142-B78F-9F31178B6D49}" type="parTrans" cxnId="{4BD267D8-7E71-2649-8C85-242E51AECF1E}">
      <dgm:prSet/>
      <dgm:spPr/>
      <dgm:t>
        <a:bodyPr/>
        <a:lstStyle/>
        <a:p>
          <a:endParaRPr lang="en-GB" sz="2000"/>
        </a:p>
      </dgm:t>
    </dgm:pt>
    <dgm:pt modelId="{4BB0BD94-812E-1147-8BF5-EAFF9B41EFA9}" type="sibTrans" cxnId="{4BD267D8-7E71-2649-8C85-242E51AECF1E}">
      <dgm:prSet/>
      <dgm:spPr/>
      <dgm:t>
        <a:bodyPr/>
        <a:lstStyle/>
        <a:p>
          <a:endParaRPr lang="en-GB" sz="2000"/>
        </a:p>
      </dgm:t>
    </dgm:pt>
    <dgm:pt modelId="{4F28E9AB-6FDB-4D07-B63C-8F4087F2A346}" type="pres">
      <dgm:prSet presAssocID="{10A3FD71-5A7B-445B-9AEB-152180327C41}" presName="root" presStyleCnt="0">
        <dgm:presLayoutVars>
          <dgm:dir/>
          <dgm:resizeHandles val="exact"/>
        </dgm:presLayoutVars>
      </dgm:prSet>
      <dgm:spPr/>
      <dgm:t>
        <a:bodyPr/>
        <a:lstStyle/>
        <a:p>
          <a:endParaRPr lang="en-US"/>
        </a:p>
      </dgm:t>
    </dgm:pt>
    <dgm:pt modelId="{96E26AC5-005C-40C3-BBF1-EBE2FD302837}" type="pres">
      <dgm:prSet presAssocID="{D78EDC1D-C8F6-4FBF-AD77-B50ACEA4593E}" presName="compNode" presStyleCnt="0"/>
      <dgm:spPr/>
    </dgm:pt>
    <dgm:pt modelId="{7B58E7EA-2EC3-452A-8D8A-A5BC567E31E0}" type="pres">
      <dgm:prSet presAssocID="{D78EDC1D-C8F6-4FBF-AD77-B50ACEA4593E}" presName="bgRect" presStyleLbl="bgShp" presStyleIdx="0" presStyleCnt="5"/>
      <dgm:spPr/>
    </dgm:pt>
    <dgm:pt modelId="{26DD1B91-FA97-4EB5-B42D-53DBE80619E4}" type="pres">
      <dgm:prSet presAssocID="{D78EDC1D-C8F6-4FBF-AD77-B50ACEA4593E}"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extLst>
        <a:ext uri="{E40237B7-FDA0-4F09-8148-C483321AD2D9}">
          <dgm14:cNvPr xmlns:dgm14="http://schemas.microsoft.com/office/drawing/2010/diagram" id="0" name="" descr="Aeroplane"/>
        </a:ext>
      </dgm:extLst>
    </dgm:pt>
    <dgm:pt modelId="{EABC7674-B779-45DC-9650-5078B2D687D2}" type="pres">
      <dgm:prSet presAssocID="{D78EDC1D-C8F6-4FBF-AD77-B50ACEA4593E}" presName="spaceRect" presStyleCnt="0"/>
      <dgm:spPr/>
    </dgm:pt>
    <dgm:pt modelId="{1059E7B9-8BEA-49A4-9C7F-26B707D15B5F}" type="pres">
      <dgm:prSet presAssocID="{D78EDC1D-C8F6-4FBF-AD77-B50ACEA4593E}" presName="parTx" presStyleLbl="revTx" presStyleIdx="0" presStyleCnt="5">
        <dgm:presLayoutVars>
          <dgm:chMax val="0"/>
          <dgm:chPref val="0"/>
        </dgm:presLayoutVars>
      </dgm:prSet>
      <dgm:spPr/>
      <dgm:t>
        <a:bodyPr/>
        <a:lstStyle/>
        <a:p>
          <a:endParaRPr lang="en-US"/>
        </a:p>
      </dgm:t>
    </dgm:pt>
    <dgm:pt modelId="{71CDF1BF-25A6-48E8-8454-F40F9281FA0C}" type="pres">
      <dgm:prSet presAssocID="{896E1764-4B0B-421E-B78A-696B6F317CD3}" presName="sibTrans" presStyleCnt="0"/>
      <dgm:spPr/>
    </dgm:pt>
    <dgm:pt modelId="{35282D00-69EA-44A8-999F-221D6285DF7B}" type="pres">
      <dgm:prSet presAssocID="{F9B32271-2DE1-4B96-A93B-4252D6378E21}" presName="compNode" presStyleCnt="0"/>
      <dgm:spPr/>
    </dgm:pt>
    <dgm:pt modelId="{E7F4E087-6DAA-4FF2-9A68-84BCE4B7C0E8}" type="pres">
      <dgm:prSet presAssocID="{F9B32271-2DE1-4B96-A93B-4252D6378E21}" presName="bgRect" presStyleLbl="bgShp" presStyleIdx="1" presStyleCnt="5"/>
      <dgm:spPr/>
    </dgm:pt>
    <dgm:pt modelId="{8AE9D8ED-1AE4-4FFF-B371-31F6574EA7AF}" type="pres">
      <dgm:prSet presAssocID="{F9B32271-2DE1-4B96-A93B-4252D6378E21}"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extLst>
        <a:ext uri="{E40237B7-FDA0-4F09-8148-C483321AD2D9}">
          <dgm14:cNvPr xmlns:dgm14="http://schemas.microsoft.com/office/drawing/2010/diagram" id="0" name="" descr="Pilot"/>
        </a:ext>
      </dgm:extLst>
    </dgm:pt>
    <dgm:pt modelId="{EDD4904B-9CA7-4033-BDC9-71E47766F2EE}" type="pres">
      <dgm:prSet presAssocID="{F9B32271-2DE1-4B96-A93B-4252D6378E21}" presName="spaceRect" presStyleCnt="0"/>
      <dgm:spPr/>
    </dgm:pt>
    <dgm:pt modelId="{F8A5C5F4-1EAB-4D24-88A4-179257B2F8A7}" type="pres">
      <dgm:prSet presAssocID="{F9B32271-2DE1-4B96-A93B-4252D6378E21}" presName="parTx" presStyleLbl="revTx" presStyleIdx="1" presStyleCnt="5">
        <dgm:presLayoutVars>
          <dgm:chMax val="0"/>
          <dgm:chPref val="0"/>
        </dgm:presLayoutVars>
      </dgm:prSet>
      <dgm:spPr/>
      <dgm:t>
        <a:bodyPr/>
        <a:lstStyle/>
        <a:p>
          <a:endParaRPr lang="en-US"/>
        </a:p>
      </dgm:t>
    </dgm:pt>
    <dgm:pt modelId="{BFB33F11-A917-4298-8ABB-FB478E090C67}" type="pres">
      <dgm:prSet presAssocID="{9FFED24A-B4B9-4083-B58E-F430F06DA987}" presName="sibTrans" presStyleCnt="0"/>
      <dgm:spPr/>
    </dgm:pt>
    <dgm:pt modelId="{E7B0D582-9476-4F7C-A541-DA4C7BB92F10}" type="pres">
      <dgm:prSet presAssocID="{2B53BBA9-5CB5-4CBB-A645-98F1FCB5FB95}" presName="compNode" presStyleCnt="0"/>
      <dgm:spPr/>
    </dgm:pt>
    <dgm:pt modelId="{93751988-C7D8-45E8-8F7F-D77340C7FCDB}" type="pres">
      <dgm:prSet presAssocID="{2B53BBA9-5CB5-4CBB-A645-98F1FCB5FB95}" presName="bgRect" presStyleLbl="bgShp" presStyleIdx="2" presStyleCnt="5"/>
      <dgm:spPr/>
    </dgm:pt>
    <dgm:pt modelId="{DB542712-4461-4223-B05A-84B352D355A5}" type="pres">
      <dgm:prSet presAssocID="{2B53BBA9-5CB5-4CBB-A645-98F1FCB5FB95}"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extLst>
        <a:ext uri="{E40237B7-FDA0-4F09-8148-C483321AD2D9}">
          <dgm14:cNvPr xmlns:dgm14="http://schemas.microsoft.com/office/drawing/2010/diagram" id="0" name="" descr="Helicopter"/>
        </a:ext>
      </dgm:extLst>
    </dgm:pt>
    <dgm:pt modelId="{C55CDA73-0283-47F9-95DA-C240164BC782}" type="pres">
      <dgm:prSet presAssocID="{2B53BBA9-5CB5-4CBB-A645-98F1FCB5FB95}" presName="spaceRect" presStyleCnt="0"/>
      <dgm:spPr/>
    </dgm:pt>
    <dgm:pt modelId="{78F7289F-009E-4577-AACA-1E5CFFE68D29}" type="pres">
      <dgm:prSet presAssocID="{2B53BBA9-5CB5-4CBB-A645-98F1FCB5FB95}" presName="parTx" presStyleLbl="revTx" presStyleIdx="2" presStyleCnt="5">
        <dgm:presLayoutVars>
          <dgm:chMax val="0"/>
          <dgm:chPref val="0"/>
        </dgm:presLayoutVars>
      </dgm:prSet>
      <dgm:spPr/>
      <dgm:t>
        <a:bodyPr/>
        <a:lstStyle/>
        <a:p>
          <a:endParaRPr lang="en-US"/>
        </a:p>
      </dgm:t>
    </dgm:pt>
    <dgm:pt modelId="{4BC7D660-004F-4772-AF1C-4207A9C82524}" type="pres">
      <dgm:prSet presAssocID="{D22ADD95-3E11-4567-94E8-45AF51E5A092}" presName="sibTrans" presStyleCnt="0"/>
      <dgm:spPr/>
    </dgm:pt>
    <dgm:pt modelId="{AE844DD2-56AE-44FE-8BB5-5DD750ACD90B}" type="pres">
      <dgm:prSet presAssocID="{C05F0AE9-E219-4327-B51F-78169195F286}" presName="compNode" presStyleCnt="0"/>
      <dgm:spPr/>
    </dgm:pt>
    <dgm:pt modelId="{688ACE08-7BB2-442C-9AD8-79293EF63DCF}" type="pres">
      <dgm:prSet presAssocID="{C05F0AE9-E219-4327-B51F-78169195F286}" presName="bgRect" presStyleLbl="bgShp" presStyleIdx="3" presStyleCnt="5" custScaleY="141803"/>
      <dgm:spPr/>
    </dgm:pt>
    <dgm:pt modelId="{B8527AFE-604B-4AC0-BDBB-0F362DA4C0BD}" type="pres">
      <dgm:prSet presAssocID="{C05F0AE9-E219-4327-B51F-78169195F286}"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extLst>
        <a:ext uri="{E40237B7-FDA0-4F09-8148-C483321AD2D9}">
          <dgm14:cNvPr xmlns:dgm14="http://schemas.microsoft.com/office/drawing/2010/diagram" id="0" name="" descr="Robot"/>
        </a:ext>
      </dgm:extLst>
    </dgm:pt>
    <dgm:pt modelId="{C8F6DBE2-C58E-4DBF-8AC2-4120CA404704}" type="pres">
      <dgm:prSet presAssocID="{C05F0AE9-E219-4327-B51F-78169195F286}" presName="spaceRect" presStyleCnt="0"/>
      <dgm:spPr/>
    </dgm:pt>
    <dgm:pt modelId="{25AD9017-9861-4198-9323-D3EADDB3742C}" type="pres">
      <dgm:prSet presAssocID="{C05F0AE9-E219-4327-B51F-78169195F286}" presName="parTx" presStyleLbl="revTx" presStyleIdx="3" presStyleCnt="5">
        <dgm:presLayoutVars>
          <dgm:chMax val="0"/>
          <dgm:chPref val="0"/>
        </dgm:presLayoutVars>
      </dgm:prSet>
      <dgm:spPr/>
      <dgm:t>
        <a:bodyPr/>
        <a:lstStyle/>
        <a:p>
          <a:endParaRPr lang="en-US"/>
        </a:p>
      </dgm:t>
    </dgm:pt>
    <dgm:pt modelId="{3FC6683D-D1F2-A34B-973D-9EBDF36D7C76}" type="pres">
      <dgm:prSet presAssocID="{0DB8D912-94B5-46EE-9C3C-24358277AEF1}" presName="sibTrans" presStyleCnt="0"/>
      <dgm:spPr/>
    </dgm:pt>
    <dgm:pt modelId="{EE73F74A-E71C-B742-A2CA-2DD7129D9765}" type="pres">
      <dgm:prSet presAssocID="{AF63338E-A1B0-6344-9B9B-137BC981C2CC}" presName="compNode" presStyleCnt="0"/>
      <dgm:spPr/>
    </dgm:pt>
    <dgm:pt modelId="{B17EE49F-83A5-8F4C-91B2-F7711ED651A4}" type="pres">
      <dgm:prSet presAssocID="{AF63338E-A1B0-6344-9B9B-137BC981C2CC}" presName="bgRect" presStyleLbl="bgShp" presStyleIdx="4" presStyleCnt="5" custScaleY="133700"/>
      <dgm:spPr/>
    </dgm:pt>
    <dgm:pt modelId="{381B518F-35D2-B247-871C-1B970CA488B3}" type="pres">
      <dgm:prSet presAssocID="{AF63338E-A1B0-6344-9B9B-137BC981C2CC}"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Lst>
          </a:blip>
          <a:srcRect/>
          <a:stretch>
            <a:fillRect l="-17000" r="-17000"/>
          </a:stretch>
        </a:blipFill>
        <a:ln>
          <a:noFill/>
        </a:ln>
      </dgm:spPr>
    </dgm:pt>
    <dgm:pt modelId="{1811A2B1-09A7-3249-8E41-BE76F80D5E88}" type="pres">
      <dgm:prSet presAssocID="{AF63338E-A1B0-6344-9B9B-137BC981C2CC}" presName="spaceRect" presStyleCnt="0"/>
      <dgm:spPr/>
    </dgm:pt>
    <dgm:pt modelId="{E4869346-4E16-6C45-9514-AA87D9C61F95}" type="pres">
      <dgm:prSet presAssocID="{AF63338E-A1B0-6344-9B9B-137BC981C2CC}" presName="parTx" presStyleLbl="revTx" presStyleIdx="4" presStyleCnt="5">
        <dgm:presLayoutVars>
          <dgm:chMax val="0"/>
          <dgm:chPref val="0"/>
        </dgm:presLayoutVars>
      </dgm:prSet>
      <dgm:spPr/>
      <dgm:t>
        <a:bodyPr/>
        <a:lstStyle/>
        <a:p>
          <a:endParaRPr lang="en-US"/>
        </a:p>
      </dgm:t>
    </dgm:pt>
  </dgm:ptLst>
  <dgm:cxnLst>
    <dgm:cxn modelId="{5A68F18E-6DF2-D74F-8E4C-3300D2C52FDA}" type="presOf" srcId="{D78EDC1D-C8F6-4FBF-AD77-B50ACEA4593E}" destId="{1059E7B9-8BEA-49A4-9C7F-26B707D15B5F}" srcOrd="0" destOrd="0" presId="urn:microsoft.com/office/officeart/2018/2/layout/IconVerticalSolidList"/>
    <dgm:cxn modelId="{E7F8093B-A60D-DE43-B8C5-CCA72318ADEE}" type="presOf" srcId="{F9B32271-2DE1-4B96-A93B-4252D6378E21}" destId="{F8A5C5F4-1EAB-4D24-88A4-179257B2F8A7}" srcOrd="0" destOrd="0" presId="urn:microsoft.com/office/officeart/2018/2/layout/IconVerticalSolidList"/>
    <dgm:cxn modelId="{52B40046-D7DE-5A46-9643-3F9DE6FA72C4}" type="presOf" srcId="{2B53BBA9-5CB5-4CBB-A645-98F1FCB5FB95}" destId="{78F7289F-009E-4577-AACA-1E5CFFE68D29}" srcOrd="0" destOrd="0" presId="urn:microsoft.com/office/officeart/2018/2/layout/IconVerticalSolidList"/>
    <dgm:cxn modelId="{814777AE-6C56-4463-9CE1-2E7B966D0B67}" srcId="{10A3FD71-5A7B-445B-9AEB-152180327C41}" destId="{D78EDC1D-C8F6-4FBF-AD77-B50ACEA4593E}" srcOrd="0" destOrd="0" parTransId="{FD2BBB9A-F4A9-48D5-A42C-A1AED2A702EF}" sibTransId="{896E1764-4B0B-421E-B78A-696B6F317CD3}"/>
    <dgm:cxn modelId="{333148BE-B9CF-48BD-8BD7-07A075BC77D3}" srcId="{10A3FD71-5A7B-445B-9AEB-152180327C41}" destId="{F9B32271-2DE1-4B96-A93B-4252D6378E21}" srcOrd="1" destOrd="0" parTransId="{FEA224D3-598D-4CA8-B433-606DC9AC038E}" sibTransId="{9FFED24A-B4B9-4083-B58E-F430F06DA987}"/>
    <dgm:cxn modelId="{B08F2B49-B2DF-47AD-A798-E177AA085A63}" srcId="{10A3FD71-5A7B-445B-9AEB-152180327C41}" destId="{2B53BBA9-5CB5-4CBB-A645-98F1FCB5FB95}" srcOrd="2" destOrd="0" parTransId="{62E59415-1D81-4618-8864-27F5514E3F14}" sibTransId="{D22ADD95-3E11-4567-94E8-45AF51E5A092}"/>
    <dgm:cxn modelId="{5D183384-4CC4-DF45-A693-633C91421E78}" type="presOf" srcId="{AF63338E-A1B0-6344-9B9B-137BC981C2CC}" destId="{E4869346-4E16-6C45-9514-AA87D9C61F95}" srcOrd="0" destOrd="0" presId="urn:microsoft.com/office/officeart/2018/2/layout/IconVerticalSolidList"/>
    <dgm:cxn modelId="{16211D2C-D135-FC49-93B4-65B0A8901AAF}" type="presOf" srcId="{10A3FD71-5A7B-445B-9AEB-152180327C41}" destId="{4F28E9AB-6FDB-4D07-B63C-8F4087F2A346}" srcOrd="0" destOrd="0" presId="urn:microsoft.com/office/officeart/2018/2/layout/IconVerticalSolidList"/>
    <dgm:cxn modelId="{6CDC823E-E1B0-42DD-9157-F907ED936C99}" srcId="{10A3FD71-5A7B-445B-9AEB-152180327C41}" destId="{C05F0AE9-E219-4327-B51F-78169195F286}" srcOrd="3" destOrd="0" parTransId="{78AB372F-6540-4035-985D-ACA1142CE493}" sibTransId="{0DB8D912-94B5-46EE-9C3C-24358277AEF1}"/>
    <dgm:cxn modelId="{C0BF755F-4C40-2646-A069-670A52411F05}" type="presOf" srcId="{C05F0AE9-E219-4327-B51F-78169195F286}" destId="{25AD9017-9861-4198-9323-D3EADDB3742C}" srcOrd="0" destOrd="0" presId="urn:microsoft.com/office/officeart/2018/2/layout/IconVerticalSolidList"/>
    <dgm:cxn modelId="{4BD267D8-7E71-2649-8C85-242E51AECF1E}" srcId="{10A3FD71-5A7B-445B-9AEB-152180327C41}" destId="{AF63338E-A1B0-6344-9B9B-137BC981C2CC}" srcOrd="4" destOrd="0" parTransId="{C8CFEC98-2532-3142-B78F-9F31178B6D49}" sibTransId="{4BB0BD94-812E-1147-8BF5-EAFF9B41EFA9}"/>
    <dgm:cxn modelId="{79772EDC-4FB8-0E48-AFA7-379192B46253}" type="presParOf" srcId="{4F28E9AB-6FDB-4D07-B63C-8F4087F2A346}" destId="{96E26AC5-005C-40C3-BBF1-EBE2FD302837}" srcOrd="0" destOrd="0" presId="urn:microsoft.com/office/officeart/2018/2/layout/IconVerticalSolidList"/>
    <dgm:cxn modelId="{6687F017-6CFE-BC4F-A0F2-CD370C96D7C0}" type="presParOf" srcId="{96E26AC5-005C-40C3-BBF1-EBE2FD302837}" destId="{7B58E7EA-2EC3-452A-8D8A-A5BC567E31E0}" srcOrd="0" destOrd="0" presId="urn:microsoft.com/office/officeart/2018/2/layout/IconVerticalSolidList"/>
    <dgm:cxn modelId="{A96A1DE3-5E1D-754C-919F-4C7CA55DD5E8}" type="presParOf" srcId="{96E26AC5-005C-40C3-BBF1-EBE2FD302837}" destId="{26DD1B91-FA97-4EB5-B42D-53DBE80619E4}" srcOrd="1" destOrd="0" presId="urn:microsoft.com/office/officeart/2018/2/layout/IconVerticalSolidList"/>
    <dgm:cxn modelId="{2BB2A793-06D3-1643-926B-1FD2861D1CC8}" type="presParOf" srcId="{96E26AC5-005C-40C3-BBF1-EBE2FD302837}" destId="{EABC7674-B779-45DC-9650-5078B2D687D2}" srcOrd="2" destOrd="0" presId="urn:microsoft.com/office/officeart/2018/2/layout/IconVerticalSolidList"/>
    <dgm:cxn modelId="{8674F76D-EE9C-E84E-8538-521453D1E44F}" type="presParOf" srcId="{96E26AC5-005C-40C3-BBF1-EBE2FD302837}" destId="{1059E7B9-8BEA-49A4-9C7F-26B707D15B5F}" srcOrd="3" destOrd="0" presId="urn:microsoft.com/office/officeart/2018/2/layout/IconVerticalSolidList"/>
    <dgm:cxn modelId="{0F5A5B25-861A-8C41-B376-4825C1F13F80}" type="presParOf" srcId="{4F28E9AB-6FDB-4D07-B63C-8F4087F2A346}" destId="{71CDF1BF-25A6-48E8-8454-F40F9281FA0C}" srcOrd="1" destOrd="0" presId="urn:microsoft.com/office/officeart/2018/2/layout/IconVerticalSolidList"/>
    <dgm:cxn modelId="{B766B3B6-9E37-9C4F-A05E-FFBEAC2B2C83}" type="presParOf" srcId="{4F28E9AB-6FDB-4D07-B63C-8F4087F2A346}" destId="{35282D00-69EA-44A8-999F-221D6285DF7B}" srcOrd="2" destOrd="0" presId="urn:microsoft.com/office/officeart/2018/2/layout/IconVerticalSolidList"/>
    <dgm:cxn modelId="{C1B050A9-90A2-AE43-9AD6-DF70F0BE6195}" type="presParOf" srcId="{35282D00-69EA-44A8-999F-221D6285DF7B}" destId="{E7F4E087-6DAA-4FF2-9A68-84BCE4B7C0E8}" srcOrd="0" destOrd="0" presId="urn:microsoft.com/office/officeart/2018/2/layout/IconVerticalSolidList"/>
    <dgm:cxn modelId="{381750B8-C929-A14C-8C39-15A3BD856667}" type="presParOf" srcId="{35282D00-69EA-44A8-999F-221D6285DF7B}" destId="{8AE9D8ED-1AE4-4FFF-B371-31F6574EA7AF}" srcOrd="1" destOrd="0" presId="urn:microsoft.com/office/officeart/2018/2/layout/IconVerticalSolidList"/>
    <dgm:cxn modelId="{3C14622D-C13E-ED42-ACB0-C582229BB619}" type="presParOf" srcId="{35282D00-69EA-44A8-999F-221D6285DF7B}" destId="{EDD4904B-9CA7-4033-BDC9-71E47766F2EE}" srcOrd="2" destOrd="0" presId="urn:microsoft.com/office/officeart/2018/2/layout/IconVerticalSolidList"/>
    <dgm:cxn modelId="{D3C50EB9-7ECE-F245-84EF-D3F12B0CB0B2}" type="presParOf" srcId="{35282D00-69EA-44A8-999F-221D6285DF7B}" destId="{F8A5C5F4-1EAB-4D24-88A4-179257B2F8A7}" srcOrd="3" destOrd="0" presId="urn:microsoft.com/office/officeart/2018/2/layout/IconVerticalSolidList"/>
    <dgm:cxn modelId="{B5C2A3FC-10D4-F24B-BE56-0A7B84D1CF49}" type="presParOf" srcId="{4F28E9AB-6FDB-4D07-B63C-8F4087F2A346}" destId="{BFB33F11-A917-4298-8ABB-FB478E090C67}" srcOrd="3" destOrd="0" presId="urn:microsoft.com/office/officeart/2018/2/layout/IconVerticalSolidList"/>
    <dgm:cxn modelId="{7BF2651F-2A90-6149-A438-AD3D9006DAE2}" type="presParOf" srcId="{4F28E9AB-6FDB-4D07-B63C-8F4087F2A346}" destId="{E7B0D582-9476-4F7C-A541-DA4C7BB92F10}" srcOrd="4" destOrd="0" presId="urn:microsoft.com/office/officeart/2018/2/layout/IconVerticalSolidList"/>
    <dgm:cxn modelId="{7954236E-882A-C64F-8C7C-BF74FC25F656}" type="presParOf" srcId="{E7B0D582-9476-4F7C-A541-DA4C7BB92F10}" destId="{93751988-C7D8-45E8-8F7F-D77340C7FCDB}" srcOrd="0" destOrd="0" presId="urn:microsoft.com/office/officeart/2018/2/layout/IconVerticalSolidList"/>
    <dgm:cxn modelId="{526E6698-4F66-5A44-B56D-C44ADA5BE287}" type="presParOf" srcId="{E7B0D582-9476-4F7C-A541-DA4C7BB92F10}" destId="{DB542712-4461-4223-B05A-84B352D355A5}" srcOrd="1" destOrd="0" presId="urn:microsoft.com/office/officeart/2018/2/layout/IconVerticalSolidList"/>
    <dgm:cxn modelId="{8955BA47-4A7E-7F42-877C-6CC82AB704FC}" type="presParOf" srcId="{E7B0D582-9476-4F7C-A541-DA4C7BB92F10}" destId="{C55CDA73-0283-47F9-95DA-C240164BC782}" srcOrd="2" destOrd="0" presId="urn:microsoft.com/office/officeart/2018/2/layout/IconVerticalSolidList"/>
    <dgm:cxn modelId="{5419FAAA-5C69-6042-B28F-D432323D94F7}" type="presParOf" srcId="{E7B0D582-9476-4F7C-A541-DA4C7BB92F10}" destId="{78F7289F-009E-4577-AACA-1E5CFFE68D29}" srcOrd="3" destOrd="0" presId="urn:microsoft.com/office/officeart/2018/2/layout/IconVerticalSolidList"/>
    <dgm:cxn modelId="{B3464B7B-A0B3-104D-AE5A-83B333D64EC1}" type="presParOf" srcId="{4F28E9AB-6FDB-4D07-B63C-8F4087F2A346}" destId="{4BC7D660-004F-4772-AF1C-4207A9C82524}" srcOrd="5" destOrd="0" presId="urn:microsoft.com/office/officeart/2018/2/layout/IconVerticalSolidList"/>
    <dgm:cxn modelId="{1746CEE4-4D8E-0246-8D03-4E2BB0312FE9}" type="presParOf" srcId="{4F28E9AB-6FDB-4D07-B63C-8F4087F2A346}" destId="{AE844DD2-56AE-44FE-8BB5-5DD750ACD90B}" srcOrd="6" destOrd="0" presId="urn:microsoft.com/office/officeart/2018/2/layout/IconVerticalSolidList"/>
    <dgm:cxn modelId="{E902CD42-E1C9-1F4B-87B3-3D11326CF904}" type="presParOf" srcId="{AE844DD2-56AE-44FE-8BB5-5DD750ACD90B}" destId="{688ACE08-7BB2-442C-9AD8-79293EF63DCF}" srcOrd="0" destOrd="0" presId="urn:microsoft.com/office/officeart/2018/2/layout/IconVerticalSolidList"/>
    <dgm:cxn modelId="{A843D972-E748-5B4B-B458-D7D4E60C990F}" type="presParOf" srcId="{AE844DD2-56AE-44FE-8BB5-5DD750ACD90B}" destId="{B8527AFE-604B-4AC0-BDBB-0F362DA4C0BD}" srcOrd="1" destOrd="0" presId="urn:microsoft.com/office/officeart/2018/2/layout/IconVerticalSolidList"/>
    <dgm:cxn modelId="{5E7937BB-F26D-4647-AC2A-10D60A834856}" type="presParOf" srcId="{AE844DD2-56AE-44FE-8BB5-5DD750ACD90B}" destId="{C8F6DBE2-C58E-4DBF-8AC2-4120CA404704}" srcOrd="2" destOrd="0" presId="urn:microsoft.com/office/officeart/2018/2/layout/IconVerticalSolidList"/>
    <dgm:cxn modelId="{5178FFD3-2FD7-A84C-A54E-8E6F16A741AE}" type="presParOf" srcId="{AE844DD2-56AE-44FE-8BB5-5DD750ACD90B}" destId="{25AD9017-9861-4198-9323-D3EADDB3742C}" srcOrd="3" destOrd="0" presId="urn:microsoft.com/office/officeart/2018/2/layout/IconVerticalSolidList"/>
    <dgm:cxn modelId="{148AB221-BCEE-6846-B156-0DD6A1E2FFBD}" type="presParOf" srcId="{4F28E9AB-6FDB-4D07-B63C-8F4087F2A346}" destId="{3FC6683D-D1F2-A34B-973D-9EBDF36D7C76}" srcOrd="7" destOrd="0" presId="urn:microsoft.com/office/officeart/2018/2/layout/IconVerticalSolidList"/>
    <dgm:cxn modelId="{439A548B-4630-FA42-AA0A-A9266F41E793}" type="presParOf" srcId="{4F28E9AB-6FDB-4D07-B63C-8F4087F2A346}" destId="{EE73F74A-E71C-B742-A2CA-2DD7129D9765}" srcOrd="8" destOrd="0" presId="urn:microsoft.com/office/officeart/2018/2/layout/IconVerticalSolidList"/>
    <dgm:cxn modelId="{5EE63B89-B431-CF4B-B76F-79427512C644}" type="presParOf" srcId="{EE73F74A-E71C-B742-A2CA-2DD7129D9765}" destId="{B17EE49F-83A5-8F4C-91B2-F7711ED651A4}" srcOrd="0" destOrd="0" presId="urn:microsoft.com/office/officeart/2018/2/layout/IconVerticalSolidList"/>
    <dgm:cxn modelId="{BF411329-5AAC-A34A-82C8-9B13BB3ECDEE}" type="presParOf" srcId="{EE73F74A-E71C-B742-A2CA-2DD7129D9765}" destId="{381B518F-35D2-B247-871C-1B970CA488B3}" srcOrd="1" destOrd="0" presId="urn:microsoft.com/office/officeart/2018/2/layout/IconVerticalSolidList"/>
    <dgm:cxn modelId="{5F4F733E-5C62-9F49-977F-2B7684A9D5EF}" type="presParOf" srcId="{EE73F74A-E71C-B742-A2CA-2DD7129D9765}" destId="{1811A2B1-09A7-3249-8E41-BE76F80D5E88}" srcOrd="2" destOrd="0" presId="urn:microsoft.com/office/officeart/2018/2/layout/IconVerticalSolidList"/>
    <dgm:cxn modelId="{96A7A039-6B64-F34D-9845-DA0F48FE8DB3}" type="presParOf" srcId="{EE73F74A-E71C-B742-A2CA-2DD7129D9765}" destId="{E4869346-4E16-6C45-9514-AA87D9C61F95}"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8E7EA-2EC3-452A-8D8A-A5BC567E31E0}">
      <dsp:nvSpPr>
        <dsp:cNvPr id="0" name=""/>
        <dsp:cNvSpPr/>
      </dsp:nvSpPr>
      <dsp:spPr>
        <a:xfrm>
          <a:off x="0" y="96424"/>
          <a:ext cx="10515600" cy="7144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6DD1B91-FA97-4EB5-B42D-53DBE80619E4}">
      <dsp:nvSpPr>
        <dsp:cNvPr id="0" name=""/>
        <dsp:cNvSpPr/>
      </dsp:nvSpPr>
      <dsp:spPr>
        <a:xfrm>
          <a:off x="216112" y="257169"/>
          <a:ext cx="393316" cy="39293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59E7B9-8BEA-49A4-9C7F-26B707D15B5F}">
      <dsp:nvSpPr>
        <dsp:cNvPr id="0" name=""/>
        <dsp:cNvSpPr/>
      </dsp:nvSpPr>
      <dsp:spPr>
        <a:xfrm>
          <a:off x="825542" y="96424"/>
          <a:ext cx="9652761" cy="78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98" tIns="82698" rIns="82698" bIns="82698" numCol="1" spcCol="1270" anchor="ctr" anchorCtr="0">
          <a:noAutofit/>
        </a:bodyPr>
        <a:lstStyle/>
        <a:p>
          <a:pPr lvl="0" algn="l" defTabSz="711200">
            <a:lnSpc>
              <a:spcPct val="90000"/>
            </a:lnSpc>
            <a:spcBef>
              <a:spcPct val="0"/>
            </a:spcBef>
            <a:spcAft>
              <a:spcPct val="35000"/>
            </a:spcAft>
          </a:pPr>
          <a:r>
            <a:rPr lang="en-GB" sz="1600" kern="1200" dirty="0"/>
            <a:t>AI plays a crucial role in various aspects of the aviation industry, from </a:t>
          </a:r>
          <a:r>
            <a:rPr lang="en-GB" sz="1600" b="1" kern="1200" dirty="0"/>
            <a:t>enhancing flight safety to optimizing airline operations</a:t>
          </a:r>
          <a:endParaRPr lang="en-US" sz="1600" b="1" kern="1200" dirty="0"/>
        </a:p>
      </dsp:txBody>
      <dsp:txXfrm>
        <a:off x="825542" y="96424"/>
        <a:ext cx="9652761" cy="781399"/>
      </dsp:txXfrm>
    </dsp:sp>
    <dsp:sp modelId="{E7F4E087-6DAA-4FF2-9A68-84BCE4B7C0E8}">
      <dsp:nvSpPr>
        <dsp:cNvPr id="0" name=""/>
        <dsp:cNvSpPr/>
      </dsp:nvSpPr>
      <dsp:spPr>
        <a:xfrm>
          <a:off x="0" y="1073174"/>
          <a:ext cx="10515600" cy="7144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AE9D8ED-1AE4-4FFF-B371-31F6574EA7AF}">
      <dsp:nvSpPr>
        <dsp:cNvPr id="0" name=""/>
        <dsp:cNvSpPr/>
      </dsp:nvSpPr>
      <dsp:spPr>
        <a:xfrm>
          <a:off x="216112" y="1233919"/>
          <a:ext cx="393316" cy="39293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A5C5F4-1EAB-4D24-88A4-179257B2F8A7}">
      <dsp:nvSpPr>
        <dsp:cNvPr id="0" name=""/>
        <dsp:cNvSpPr/>
      </dsp:nvSpPr>
      <dsp:spPr>
        <a:xfrm>
          <a:off x="825542" y="1073174"/>
          <a:ext cx="9652761" cy="78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98" tIns="82698" rIns="82698" bIns="82698" numCol="1" spcCol="1270" anchor="ctr" anchorCtr="0">
          <a:noAutofit/>
        </a:bodyPr>
        <a:lstStyle/>
        <a:p>
          <a:pPr lvl="0" algn="l" defTabSz="711200">
            <a:lnSpc>
              <a:spcPct val="90000"/>
            </a:lnSpc>
            <a:spcBef>
              <a:spcPct val="0"/>
            </a:spcBef>
            <a:spcAft>
              <a:spcPct val="35000"/>
            </a:spcAft>
          </a:pPr>
          <a:r>
            <a:rPr lang="en-GB" sz="1600" kern="1200" dirty="0"/>
            <a:t>Airlines, and transportation companies can </a:t>
          </a:r>
          <a:r>
            <a:rPr lang="en-GB" sz="1600" b="1" kern="1200" dirty="0"/>
            <a:t>reduce costs, improve the customer experience, and enhance profitability</a:t>
          </a:r>
          <a:r>
            <a:rPr lang="en-GB" sz="1600" kern="1200" dirty="0"/>
            <a:t>.</a:t>
          </a:r>
          <a:endParaRPr lang="en-US" sz="1600" kern="1200" dirty="0"/>
        </a:p>
      </dsp:txBody>
      <dsp:txXfrm>
        <a:off x="825542" y="1073174"/>
        <a:ext cx="9652761" cy="781399"/>
      </dsp:txXfrm>
    </dsp:sp>
    <dsp:sp modelId="{93751988-C7D8-45E8-8F7F-D77340C7FCDB}">
      <dsp:nvSpPr>
        <dsp:cNvPr id="0" name=""/>
        <dsp:cNvSpPr/>
      </dsp:nvSpPr>
      <dsp:spPr>
        <a:xfrm>
          <a:off x="0" y="2049923"/>
          <a:ext cx="10515600" cy="71442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542712-4461-4223-B05A-84B352D355A5}">
      <dsp:nvSpPr>
        <dsp:cNvPr id="0" name=""/>
        <dsp:cNvSpPr/>
      </dsp:nvSpPr>
      <dsp:spPr>
        <a:xfrm>
          <a:off x="216112" y="2210668"/>
          <a:ext cx="393316" cy="39293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F7289F-009E-4577-AACA-1E5CFFE68D29}">
      <dsp:nvSpPr>
        <dsp:cNvPr id="0" name=""/>
        <dsp:cNvSpPr/>
      </dsp:nvSpPr>
      <dsp:spPr>
        <a:xfrm>
          <a:off x="825542" y="2049923"/>
          <a:ext cx="9652761" cy="78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98" tIns="82698" rIns="82698" bIns="82698" numCol="1" spcCol="1270" anchor="ctr" anchorCtr="0">
          <a:noAutofit/>
        </a:bodyPr>
        <a:lstStyle/>
        <a:p>
          <a:pPr lvl="0" algn="l" defTabSz="711200">
            <a:lnSpc>
              <a:spcPct val="90000"/>
            </a:lnSpc>
            <a:spcBef>
              <a:spcPct val="0"/>
            </a:spcBef>
            <a:spcAft>
              <a:spcPct val="35000"/>
            </a:spcAft>
          </a:pPr>
          <a:r>
            <a:rPr lang="en-GB" sz="1600" b="1" kern="1200" dirty="0"/>
            <a:t>Flight safety </a:t>
          </a:r>
          <a:r>
            <a:rPr lang="en-GB" sz="1600" kern="1200" dirty="0"/>
            <a:t>is an eminent domain in which artificial intelligence (AI) is utilized within the aviation industry.</a:t>
          </a:r>
          <a:endParaRPr lang="en-US" sz="1600" kern="1200" dirty="0"/>
        </a:p>
      </dsp:txBody>
      <dsp:txXfrm>
        <a:off x="825542" y="2049923"/>
        <a:ext cx="9652761" cy="781399"/>
      </dsp:txXfrm>
    </dsp:sp>
    <dsp:sp modelId="{688ACE08-7BB2-442C-9AD8-79293EF63DCF}">
      <dsp:nvSpPr>
        <dsp:cNvPr id="0" name=""/>
        <dsp:cNvSpPr/>
      </dsp:nvSpPr>
      <dsp:spPr>
        <a:xfrm>
          <a:off x="0" y="3026673"/>
          <a:ext cx="10515600" cy="1013072"/>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527AFE-604B-4AC0-BDBB-0F362DA4C0BD}">
      <dsp:nvSpPr>
        <dsp:cNvPr id="0" name=""/>
        <dsp:cNvSpPr/>
      </dsp:nvSpPr>
      <dsp:spPr>
        <a:xfrm>
          <a:off x="216112" y="3336743"/>
          <a:ext cx="393316" cy="39293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5AD9017-9861-4198-9323-D3EADDB3742C}">
      <dsp:nvSpPr>
        <dsp:cNvPr id="0" name=""/>
        <dsp:cNvSpPr/>
      </dsp:nvSpPr>
      <dsp:spPr>
        <a:xfrm>
          <a:off x="825542" y="3175998"/>
          <a:ext cx="9652761" cy="78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98" tIns="82698" rIns="82698" bIns="82698" numCol="1" spcCol="1270" anchor="ctr" anchorCtr="0">
          <a:noAutofit/>
        </a:bodyPr>
        <a:lstStyle/>
        <a:p>
          <a:pPr lvl="0" algn="l" defTabSz="711200">
            <a:lnSpc>
              <a:spcPct val="90000"/>
            </a:lnSpc>
            <a:spcBef>
              <a:spcPct val="0"/>
            </a:spcBef>
            <a:spcAft>
              <a:spcPct val="35000"/>
            </a:spcAft>
          </a:pPr>
          <a:r>
            <a:rPr lang="en-GB" sz="1600" kern="1200" dirty="0"/>
            <a:t>AI technologies, such as machine learning algorithms and computer vision systems, are employed for </a:t>
          </a:r>
          <a:r>
            <a:rPr lang="en-GB" sz="1600" b="1" kern="1200" dirty="0"/>
            <a:t>monitoring and analysing data derived from diverse sources, encompassing aircraft sensors, weather reports, and air traffic control systems</a:t>
          </a:r>
          <a:r>
            <a:rPr lang="en-GB" sz="1600" kern="1200" dirty="0"/>
            <a:t>.</a:t>
          </a:r>
          <a:endParaRPr lang="en-US" sz="1600" kern="1200" dirty="0"/>
        </a:p>
      </dsp:txBody>
      <dsp:txXfrm>
        <a:off x="825542" y="3175998"/>
        <a:ext cx="9652761" cy="781399"/>
      </dsp:txXfrm>
    </dsp:sp>
    <dsp:sp modelId="{B17EE49F-83A5-8F4C-91B2-F7711ED651A4}">
      <dsp:nvSpPr>
        <dsp:cNvPr id="0" name=""/>
        <dsp:cNvSpPr/>
      </dsp:nvSpPr>
      <dsp:spPr>
        <a:xfrm>
          <a:off x="0" y="4235096"/>
          <a:ext cx="10515600" cy="95518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81B518F-35D2-B247-871C-1B970CA488B3}">
      <dsp:nvSpPr>
        <dsp:cNvPr id="0" name=""/>
        <dsp:cNvSpPr/>
      </dsp:nvSpPr>
      <dsp:spPr>
        <a:xfrm>
          <a:off x="216112" y="4516221"/>
          <a:ext cx="393316" cy="392932"/>
        </a:xfrm>
        <a:prstGeom prst="rect">
          <a:avLst/>
        </a:prstGeom>
        <a:blipFill>
          <a:blip xmlns:r="http://schemas.openxmlformats.org/officeDocument/2006/relationships" r:embed="rId9">
            <a:extLst>
              <a:ext uri="{28A0092B-C50C-407E-A947-70E740481C1C}">
                <a14:useLocalDpi xmlns:a14="http://schemas.microsoft.com/office/drawing/2010/main" val="0"/>
              </a:ext>
            </a:extLst>
          </a:blip>
          <a:srcRect/>
          <a:stretch>
            <a:fillRect l="-17000" r="-17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869346-4E16-6C45-9514-AA87D9C61F95}">
      <dsp:nvSpPr>
        <dsp:cNvPr id="0" name=""/>
        <dsp:cNvSpPr/>
      </dsp:nvSpPr>
      <dsp:spPr>
        <a:xfrm>
          <a:off x="825542" y="4355476"/>
          <a:ext cx="9652761" cy="7813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698" tIns="82698" rIns="82698" bIns="82698" numCol="1" spcCol="1270" anchor="ctr" anchorCtr="0">
          <a:noAutofit/>
        </a:bodyPr>
        <a:lstStyle/>
        <a:p>
          <a:pPr lvl="0" algn="l" defTabSz="711200">
            <a:lnSpc>
              <a:spcPct val="90000"/>
            </a:lnSpc>
            <a:spcBef>
              <a:spcPct val="0"/>
            </a:spcBef>
            <a:spcAft>
              <a:spcPct val="35000"/>
            </a:spcAft>
          </a:pPr>
          <a:r>
            <a:rPr lang="en-GB" sz="1600" kern="1200" dirty="0"/>
            <a:t>AI-driven systems are currently </a:t>
          </a:r>
          <a:r>
            <a:rPr lang="en-GB" sz="1600" b="1" kern="1200" dirty="0"/>
            <a:t>employed to optimize flight schedules, crew scheduling, and maintenance operations</a:t>
          </a:r>
          <a:r>
            <a:rPr lang="en-GB" sz="1600" kern="1200" dirty="0"/>
            <a:t>, enabling airlines to reduce costs and improve efficiency.</a:t>
          </a:r>
        </a:p>
      </dsp:txBody>
      <dsp:txXfrm>
        <a:off x="825542" y="4355476"/>
        <a:ext cx="9652761" cy="78139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88173-3492-D74B-95CA-C47C2D14B839}" type="datetimeFigureOut">
              <a:rPr lang="en-GB" smtClean="0"/>
              <a:pPr/>
              <a:t>10/11/2023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D49CD-75A8-AF4A-A8B9-1299244071B4}" type="slidenum">
              <a:rPr lang="en-GB" smtClean="0"/>
              <a:pPr/>
              <a:t>‹N›</a:t>
            </a:fld>
            <a:endParaRPr lang="en-GB"/>
          </a:p>
        </p:txBody>
      </p:sp>
    </p:spTree>
    <p:extLst>
      <p:ext uri="{BB962C8B-B14F-4D97-AF65-F5344CB8AC3E}">
        <p14:creationId xmlns:p14="http://schemas.microsoft.com/office/powerpoint/2010/main" val="49961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lasserouhiainen.com/ai-travel-hotel-industrie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elementsofai.com/"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lasserouhiainen.com/unethical-use-of-artificial-intelligence/" TargetMode="Externa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Machine_perception" TargetMode="External"/><Relationship Id="rId13" Type="http://schemas.openxmlformats.org/officeDocument/2006/relationships/hyperlink" Target="https://en.wikipedia.org/wiki/Probability" TargetMode="External"/><Relationship Id="rId18" Type="http://schemas.openxmlformats.org/officeDocument/2006/relationships/hyperlink" Target="https://en.wikipedia.org/wiki/Philosophy" TargetMode="External"/><Relationship Id="rId3" Type="http://schemas.openxmlformats.org/officeDocument/2006/relationships/hyperlink" Target="https://en.wikipedia.org/wiki/Automated_reasoning" TargetMode="External"/><Relationship Id="rId21" Type="http://schemas.openxmlformats.org/officeDocument/2006/relationships/hyperlink" Target="https://en.wikipedia.org/wiki/Philosophy_of_artificial_intelligence" TargetMode="External"/><Relationship Id="rId7" Type="http://schemas.openxmlformats.org/officeDocument/2006/relationships/hyperlink" Target="https://en.wikipedia.org/wiki/Natural_language_processing" TargetMode="External"/><Relationship Id="rId12" Type="http://schemas.openxmlformats.org/officeDocument/2006/relationships/hyperlink" Target="https://en.wikipedia.org/wiki/Statistics" TargetMode="External"/><Relationship Id="rId17" Type="http://schemas.openxmlformats.org/officeDocument/2006/relationships/hyperlink" Target="https://en.wikipedia.org/wiki/Linguistics" TargetMode="External"/><Relationship Id="rId2" Type="http://schemas.openxmlformats.org/officeDocument/2006/relationships/slide" Target="../slides/slide22.xml"/><Relationship Id="rId16" Type="http://schemas.openxmlformats.org/officeDocument/2006/relationships/hyperlink" Target="https://en.wikipedia.org/wiki/Psychology" TargetMode="External"/><Relationship Id="rId20" Type="http://schemas.openxmlformats.org/officeDocument/2006/relationships/hyperlink" Target="https://en.wikipedia.org/wiki/Artificial_intelligence_in_fiction" TargetMode="External"/><Relationship Id="rId1" Type="http://schemas.openxmlformats.org/officeDocument/2006/relationships/notesMaster" Target="../notesMasters/notesMaster1.xml"/><Relationship Id="rId6" Type="http://schemas.openxmlformats.org/officeDocument/2006/relationships/hyperlink" Target="https://en.wikipedia.org/wiki/Machine_learning" TargetMode="External"/><Relationship Id="rId11" Type="http://schemas.openxmlformats.org/officeDocument/2006/relationships/hyperlink" Target="https://en.wikipedia.org/wiki/Artificial_neural_network" TargetMode="External"/><Relationship Id="rId24" Type="http://schemas.openxmlformats.org/officeDocument/2006/relationships/hyperlink" Target="https://en.wikipedia.org/wiki/Existential_risk" TargetMode="External"/><Relationship Id="rId5" Type="http://schemas.openxmlformats.org/officeDocument/2006/relationships/hyperlink" Target="https://en.wikipedia.org/wiki/Automated_planning_and_scheduling" TargetMode="External"/><Relationship Id="rId15" Type="http://schemas.openxmlformats.org/officeDocument/2006/relationships/hyperlink" Target="https://en.wikipedia.org/wiki/Computer_science" TargetMode="External"/><Relationship Id="rId23" Type="http://schemas.openxmlformats.org/officeDocument/2006/relationships/hyperlink" Target="https://en.wikipedia.org/wiki/Philosopher" TargetMode="External"/><Relationship Id="rId10" Type="http://schemas.openxmlformats.org/officeDocument/2006/relationships/hyperlink" Target="https://en.wikipedia.org/wiki/Artificial_general_intelligence" TargetMode="External"/><Relationship Id="rId19" Type="http://schemas.openxmlformats.org/officeDocument/2006/relationships/hyperlink" Target="https://en.wikipedia.org/wiki/History_of_artificial_intelligence" TargetMode="External"/><Relationship Id="rId4" Type="http://schemas.openxmlformats.org/officeDocument/2006/relationships/hyperlink" Target="https://en.wikipedia.org/wiki/Knowledge_representation" TargetMode="External"/><Relationship Id="rId9" Type="http://schemas.openxmlformats.org/officeDocument/2006/relationships/hyperlink" Target="https://en.wikipedia.org/wiki/Artificial_intelligence" TargetMode="External"/><Relationship Id="rId14" Type="http://schemas.openxmlformats.org/officeDocument/2006/relationships/hyperlink" Target="https://en.wikipedia.org/wiki/Economics" TargetMode="External"/><Relationship Id="rId22" Type="http://schemas.openxmlformats.org/officeDocument/2006/relationships/hyperlink" Target="https://en.wikipedia.org/wiki/Computer_scientis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965" indent="-227965">
              <a:lnSpc>
                <a:spcPct val="150000"/>
              </a:lnSpc>
              <a:spcBef>
                <a:spcPts val="1000"/>
              </a:spcBef>
              <a:buAutoNum type="arabicPeriod"/>
            </a:pPr>
            <a:r>
              <a:rPr lang="en-GB" b="1" dirty="0"/>
              <a:t>Speed of AI Implementation:</a:t>
            </a:r>
            <a:r>
              <a:rPr lang="en-GB" dirty="0"/>
              <a:t> New AI technologies are being introduced at an incredibly fast pace and it can be difficult to keep up. At this point in time, only a handful of people truly understand all of the implications these quickly evolving technologies will have for our world.</a:t>
            </a:r>
            <a:endParaRPr lang="en-US" dirty="0"/>
          </a:p>
          <a:p>
            <a:pPr marL="227965" indent="-227965">
              <a:lnSpc>
                <a:spcPct val="150000"/>
              </a:lnSpc>
              <a:spcBef>
                <a:spcPts val="1000"/>
              </a:spcBef>
              <a:buAutoNum type="arabicPeriod"/>
            </a:pPr>
            <a:r>
              <a:rPr lang="en-GB" b="1" dirty="0"/>
              <a:t>Potential Impacts on Society:</a:t>
            </a:r>
            <a:r>
              <a:rPr lang="en-GB" dirty="0"/>
              <a:t> It’s hard to imagine the sheer number of things that AI will be able to improve, transform or create, as we begin to apply it to so many different areas of life.</a:t>
            </a:r>
            <a:endParaRPr lang="en-US" dirty="0"/>
          </a:p>
          <a:p>
            <a:pPr marL="227965" indent="-227965">
              <a:lnSpc>
                <a:spcPct val="150000"/>
              </a:lnSpc>
              <a:spcBef>
                <a:spcPts val="1000"/>
              </a:spcBef>
              <a:buAutoNum type="arabicPeriod"/>
            </a:pPr>
            <a:r>
              <a:rPr lang="en-GB" b="1" dirty="0"/>
              <a:t>Prioritizing of AI by Every Large Tech Company:</a:t>
            </a:r>
            <a:r>
              <a:rPr lang="en-GB" dirty="0"/>
              <a:t> Even Google, a company that used to say that mobile was its first priority, has shifted its focus toward AI. Nearly every tech company is heavily investing in AI research and development, which clearly demonstrates the importance that AI holds for businesses in general.</a:t>
            </a:r>
            <a:endParaRPr lang="en-US" dirty="0"/>
          </a:p>
          <a:p>
            <a:pPr marL="227965" indent="-227965">
              <a:lnSpc>
                <a:spcPct val="150000"/>
              </a:lnSpc>
              <a:spcBef>
                <a:spcPts val="1000"/>
              </a:spcBef>
              <a:buAutoNum type="arabicPeriod"/>
            </a:pPr>
            <a:r>
              <a:rPr lang="en-GB" b="1" dirty="0"/>
              <a:t>Shortage of Knowledgeable Workers:</a:t>
            </a:r>
            <a:r>
              <a:rPr lang="en-GB" dirty="0"/>
              <a:t> Because AI is growing so rapidly, there is a great need for more data scientists, machine learning experts, and other technical professionals who can build out AI solutions and services.</a:t>
            </a:r>
            <a:endParaRPr lang="en-US" dirty="0"/>
          </a:p>
          <a:p>
            <a:pPr marL="227965" indent="-227965">
              <a:lnSpc>
                <a:spcPct val="150000"/>
              </a:lnSpc>
              <a:spcBef>
                <a:spcPts val="1000"/>
              </a:spcBef>
              <a:buAutoNum type="arabicPeriod"/>
            </a:pPr>
            <a:r>
              <a:rPr lang="en-GB" b="1" dirty="0"/>
              <a:t>Competitive Advantages for Companies who First Apply AI Correctly:</a:t>
            </a:r>
            <a:r>
              <a:rPr lang="en-GB" dirty="0"/>
              <a:t> Both big and small companies can apply AI, and those who do it first, and correctly, will enjoy stunning competitive advantages.</a:t>
            </a:r>
            <a:endParaRPr lang="en-US" dirty="0"/>
          </a:p>
          <a:p>
            <a:pPr marL="227965" indent="-227965">
              <a:lnSpc>
                <a:spcPct val="150000"/>
              </a:lnSpc>
              <a:spcBef>
                <a:spcPts val="1000"/>
              </a:spcBef>
              <a:buAutoNum type="arabicPeriod"/>
            </a:pPr>
            <a:r>
              <a:rPr lang="en-GB" b="1" dirty="0"/>
              <a:t>Legal Implications Worldwide:</a:t>
            </a:r>
            <a:r>
              <a:rPr lang="en-GB" dirty="0"/>
              <a:t> In almost every country, laws and regulations will need to be reviewed and updated to incorporate the new trends of the AI era. There is also a demand for information on the ways that societies can benefit by applying AI to various fields like healthcare and transportation.</a:t>
            </a:r>
            <a:endParaRPr lang="en-US" dirty="0"/>
          </a:p>
          <a:p>
            <a:pPr marL="227965" indent="-227965">
              <a:lnSpc>
                <a:spcPct val="150000"/>
              </a:lnSpc>
              <a:spcBef>
                <a:spcPts val="1000"/>
              </a:spcBef>
              <a:buAutoNum type="arabicPeriod"/>
            </a:pPr>
            <a:r>
              <a:rPr lang="en-GB" b="1" dirty="0"/>
              <a:t>Ethical Development:</a:t>
            </a:r>
            <a:r>
              <a:rPr lang="en-GB" dirty="0"/>
              <a:t> As we prepare for the growth of AI, we need to push companies to develop new technologies ethically and responsibly, to better serve humanity and improve standards of living around the world. While this is easier said than done, these types of policies really need to be implemented sooner rather than later as AI continues to develop.</a:t>
            </a:r>
            <a:endParaRPr lang="en-US" dirty="0"/>
          </a:p>
          <a:p>
            <a:pPr marL="227965" indent="-227965">
              <a:lnSpc>
                <a:spcPct val="150000"/>
              </a:lnSpc>
              <a:spcBef>
                <a:spcPts val="1000"/>
              </a:spcBef>
              <a:buAutoNum type="arabicPeriod"/>
            </a:pPr>
            <a:r>
              <a:rPr lang="en-GB" b="1" dirty="0"/>
              <a:t>Communication of Advantages and Opportunities</a:t>
            </a:r>
            <a:r>
              <a:rPr lang="en-GB" dirty="0"/>
              <a:t>: People who work for tech companies tend to offer the most positive outlook on the future opportunities that will be afforded by AI. However, outside of that sector, people often have negative impressions about AI tools due to a lack of understanding. Sharing information about the benefits offered by AI will be an important factor in helping people to feel comfortable with adopting these new technologies.</a:t>
            </a:r>
            <a:endParaRPr lang="en-US" dirty="0"/>
          </a:p>
          <a:p>
            <a:pPr marL="227965" indent="-227965">
              <a:lnSpc>
                <a:spcPct val="150000"/>
              </a:lnSpc>
              <a:spcBef>
                <a:spcPts val="1000"/>
              </a:spcBef>
              <a:buAutoNum type="arabicPeriod"/>
            </a:pPr>
            <a:r>
              <a:rPr lang="en-GB" b="1" dirty="0"/>
              <a:t>Collaboration Between Private and Public Sectors:</a:t>
            </a:r>
            <a:r>
              <a:rPr lang="en-GB" dirty="0"/>
              <a:t> Research and development of AI should not only be taking place in large tech companies. Instead, there needs to be strong and open collaboration internationally, as well as between companies of all sizes, and between the public and private sectors. There are several sector that will change completely thanks to artificial intelligence and one example of that is the travel and hotel industries. The article “</a:t>
            </a:r>
            <a:r>
              <a:rPr lang="en-GB" dirty="0">
                <a:hlinkClick r:id="rId3"/>
              </a:rPr>
              <a:t>7 Ways on How Artificial Intelligence (AI) Is Transforming the Travel and Hotel Industries</a:t>
            </a:r>
            <a:r>
              <a:rPr lang="en-GB" dirty="0"/>
              <a:t>“ shares more details about the future of travel and hotel industry.</a:t>
            </a:r>
            <a:endParaRPr lang="en-US" dirty="0"/>
          </a:p>
          <a:p>
            <a:pPr marL="227965" indent="-227965">
              <a:lnSpc>
                <a:spcPct val="150000"/>
              </a:lnSpc>
              <a:spcBef>
                <a:spcPts val="1000"/>
              </a:spcBef>
              <a:buFont typeface="Arial"/>
              <a:buChar char="•"/>
            </a:pPr>
            <a:endParaRPr lang="en-GB" dirty="0"/>
          </a:p>
          <a:p>
            <a:endParaRPr lang="en-US" dirty="0">
              <a:cs typeface="Calibri"/>
            </a:endParaRPr>
          </a:p>
        </p:txBody>
      </p:sp>
      <p:sp>
        <p:nvSpPr>
          <p:cNvPr id="4" name="Slide Number Placeholder 3"/>
          <p:cNvSpPr>
            <a:spLocks noGrp="1"/>
          </p:cNvSpPr>
          <p:nvPr>
            <p:ph type="sldNum" sz="quarter" idx="5"/>
          </p:nvPr>
        </p:nvSpPr>
        <p:spPr/>
        <p:txBody>
          <a:bodyPr/>
          <a:lstStyle/>
          <a:p>
            <a:fld id="{DEE481D4-3EEE-7848-8064-B7510EF59A4E}" type="slidenum">
              <a:rPr lang="en-GB" smtClean="0"/>
              <a:pPr/>
              <a:t>19</a:t>
            </a:fld>
            <a:endParaRPr lang="en-GB"/>
          </a:p>
        </p:txBody>
      </p:sp>
    </p:spTree>
    <p:extLst>
      <p:ext uri="{BB962C8B-B14F-4D97-AF65-F5344CB8AC3E}">
        <p14:creationId xmlns:p14="http://schemas.microsoft.com/office/powerpoint/2010/main" val="2159029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7965" indent="-227965">
              <a:lnSpc>
                <a:spcPct val="150000"/>
              </a:lnSpc>
              <a:spcBef>
                <a:spcPts val="1000"/>
              </a:spcBef>
              <a:buFont typeface="Arial,Sans-Serif"/>
              <a:buChar char="•"/>
            </a:pPr>
            <a:r>
              <a:rPr lang="en-GB" b="1" dirty="0"/>
              <a:t>1. Lack of understanding: </a:t>
            </a:r>
            <a:r>
              <a:rPr lang="en-GB" dirty="0"/>
              <a:t>one limitation is that leadership often fails to realize the transformative impact AI can have on a company and the opportunities it provides. It is crucial to understand what tools and AI technologies are available to a company, as they are ever-increasing. In addition, managers should </a:t>
            </a:r>
            <a:r>
              <a:rPr lang="en-GB" dirty="0" err="1"/>
              <a:t>analyze</a:t>
            </a:r>
            <a:r>
              <a:rPr lang="en-GB" dirty="0"/>
              <a:t> when to implement different AI projects and have the critical mindset to </a:t>
            </a:r>
            <a:r>
              <a:rPr lang="en-GB" b="1" dirty="0"/>
              <a:t>prioritize the most critical AI projects</a:t>
            </a:r>
            <a:r>
              <a:rPr lang="en-GB" dirty="0"/>
              <a:t> that need to be implemented first.</a:t>
            </a:r>
            <a:endParaRPr lang="en-US" dirty="0"/>
          </a:p>
          <a:p>
            <a:pPr marL="227965" indent="-227965">
              <a:lnSpc>
                <a:spcPct val="150000"/>
              </a:lnSpc>
              <a:spcBef>
                <a:spcPts val="1000"/>
              </a:spcBef>
              <a:buFont typeface="Arial,Sans-Serif"/>
              <a:buChar char="•"/>
            </a:pPr>
            <a:r>
              <a:rPr lang="en-GB" b="1" dirty="0"/>
              <a:t>2. Lack of proper AI strategy: </a:t>
            </a:r>
            <a:r>
              <a:rPr lang="en-GB" dirty="0"/>
              <a:t>A lacking AI strategy is a significant limitation to implementing the technology. Businesses must develop a strong core team and find help from external consultants to overcome integration challenges.</a:t>
            </a:r>
            <a:endParaRPr lang="en-US" dirty="0"/>
          </a:p>
          <a:p>
            <a:pPr marL="227965" indent="-227965">
              <a:lnSpc>
                <a:spcPct val="150000"/>
              </a:lnSpc>
              <a:spcBef>
                <a:spcPts val="1000"/>
              </a:spcBef>
              <a:buFont typeface="Arial,Sans-Serif"/>
              <a:buChar char="•"/>
            </a:pPr>
            <a:r>
              <a:rPr lang="en-GB" b="1" dirty="0"/>
              <a:t>4. Lack of data:</a:t>
            </a:r>
            <a:r>
              <a:rPr lang="en-GB" dirty="0"/>
              <a:t> Many companies suffer from a lack of data or data silos, which means it is isolated and doesn’t interact across business divisions. This is why every company must learn more about managing its data and how to use it to generate business value. Several AI consultant companies report that 80% of the AI project is generally related to data management and preparation.</a:t>
            </a:r>
            <a:endParaRPr lang="en-US" dirty="0"/>
          </a:p>
          <a:p>
            <a:pPr marL="227965" indent="-227965">
              <a:lnSpc>
                <a:spcPct val="150000"/>
              </a:lnSpc>
              <a:spcBef>
                <a:spcPts val="1000"/>
              </a:spcBef>
              <a:buFont typeface="Arial,Sans-Serif"/>
              <a:buChar char="•"/>
            </a:pPr>
            <a:r>
              <a:rPr lang="en-GB" b="1" dirty="0"/>
              <a:t>4. AI skills gap: </a:t>
            </a:r>
            <a:r>
              <a:rPr lang="en-GB" dirty="0"/>
              <a:t>Companies often hire new employees to take over AI-related tasks. However, it is much more recommendable and far less risky to reskill and upskill existing employees and give everyone good training on AI and what opportunities it can provide to companies. There are several free artificial intelligence courses, such as the </a:t>
            </a:r>
            <a:r>
              <a:rPr lang="en-GB" dirty="0">
                <a:hlinkClick r:id="rId3"/>
              </a:rPr>
              <a:t>one from Helsinki University.</a:t>
            </a:r>
            <a:endParaRPr lang="en-GB"/>
          </a:p>
          <a:p>
            <a:pPr marL="227965" indent="-227965">
              <a:lnSpc>
                <a:spcPct val="150000"/>
              </a:lnSpc>
              <a:spcBef>
                <a:spcPts val="1000"/>
              </a:spcBef>
              <a:buFont typeface="Arial,Sans-Serif"/>
              <a:buChar char="•"/>
            </a:pPr>
            <a:r>
              <a:rPr lang="en-GB" b="1" dirty="0"/>
              <a:t>5. Cost and time: </a:t>
            </a:r>
            <a:r>
              <a:rPr lang="en-GB" dirty="0"/>
              <a:t>The cost and time required for AI solutions might make a company reconsider using it, but patience is needed as it can result in huge gains down the line. Due to the Covid-19 crisis some companies are forced to look for a quick return on their AI projects. However, the leading value companies can is the know-how to implement AI projects in the future.</a:t>
            </a:r>
            <a:endParaRPr lang="en-US" dirty="0"/>
          </a:p>
          <a:p>
            <a:pPr marL="227965" indent="-227965">
              <a:lnSpc>
                <a:spcPct val="150000"/>
              </a:lnSpc>
              <a:spcBef>
                <a:spcPts val="1000"/>
              </a:spcBef>
              <a:buFont typeface="Arial,Sans-Serif"/>
              <a:buChar char="•"/>
            </a:pPr>
            <a:r>
              <a:rPr lang="en-GB" b="1" dirty="0"/>
              <a:t>6. Lack of trust:</a:t>
            </a:r>
            <a:r>
              <a:rPr lang="en-GB" dirty="0"/>
              <a:t> Because of a lack of understanding of AI algorithms and technology and how they can be used to generate business value, leadership can lose its confidence in the importance of AI projects. Teams that work on AI projects should be provided with a proper atmosphere so that they don’t feel too pressured, which will impact the outcome of the project.</a:t>
            </a:r>
            <a:endParaRPr lang="en-US" dirty="0"/>
          </a:p>
          <a:p>
            <a:pPr marL="227965" indent="-227965">
              <a:lnSpc>
                <a:spcPct val="150000"/>
              </a:lnSpc>
              <a:spcBef>
                <a:spcPts val="1000"/>
              </a:spcBef>
              <a:buFont typeface="Arial,Sans-Serif"/>
              <a:buChar char="•"/>
            </a:pPr>
            <a:r>
              <a:rPr lang="en-GB" b="1" dirty="0"/>
              <a:t>7. Cybersecurity and ethics: </a:t>
            </a:r>
            <a:r>
              <a:rPr lang="en-GB" dirty="0"/>
              <a:t>Cyber-attacks are an increasing threat, especially as more businesses move online due to COVID-19. This can hinder an organization, so it’s essential to take adequate measures against these threats. A breach of ethics can also stop the business from moving further ahead and result in scrutiny. It’s essential to follow the legislation regarding data. Also in the earlier blog post we covered the </a:t>
            </a:r>
            <a:r>
              <a:rPr lang="en-GB" dirty="0">
                <a:hlinkClick r:id="rId4"/>
              </a:rPr>
              <a:t>unethical use of artificial intelligence</a:t>
            </a:r>
            <a:r>
              <a:rPr lang="en-GB" dirty="0"/>
              <a:t>.</a:t>
            </a:r>
            <a:endParaRPr lang="en-US" dirty="0"/>
          </a:p>
          <a:p>
            <a:pPr marL="227965" indent="-227965">
              <a:lnSpc>
                <a:spcPct val="150000"/>
              </a:lnSpc>
              <a:spcBef>
                <a:spcPts val="1000"/>
              </a:spcBef>
              <a:buFont typeface="Arial,Sans-Serif"/>
              <a:buChar char="•"/>
            </a:pPr>
            <a:endParaRPr lang="en-GB" dirty="0"/>
          </a:p>
          <a:p>
            <a:endParaRPr lang="en-US" dirty="0">
              <a:cs typeface="Calibri"/>
            </a:endParaRPr>
          </a:p>
        </p:txBody>
      </p:sp>
      <p:sp>
        <p:nvSpPr>
          <p:cNvPr id="4" name="Slide Number Placeholder 3"/>
          <p:cNvSpPr>
            <a:spLocks noGrp="1"/>
          </p:cNvSpPr>
          <p:nvPr>
            <p:ph type="sldNum" sz="quarter" idx="5"/>
          </p:nvPr>
        </p:nvSpPr>
        <p:spPr/>
        <p:txBody>
          <a:bodyPr/>
          <a:lstStyle/>
          <a:p>
            <a:fld id="{DEE481D4-3EEE-7848-8064-B7510EF59A4E}" type="slidenum">
              <a:rPr lang="en-GB" smtClean="0"/>
              <a:pPr/>
              <a:t>20</a:t>
            </a:fld>
            <a:endParaRPr lang="en-GB"/>
          </a:p>
        </p:txBody>
      </p:sp>
    </p:spTree>
    <p:extLst>
      <p:ext uri="{BB962C8B-B14F-4D97-AF65-F5344CB8AC3E}">
        <p14:creationId xmlns:p14="http://schemas.microsoft.com/office/powerpoint/2010/main" val="1644921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spcBef>
                <a:spcPct val="30000"/>
              </a:spcBef>
              <a:defRPr sz="1200">
                <a:solidFill>
                  <a:schemeClr val="tx1"/>
                </a:solidFill>
                <a:latin typeface="Arial" charset="0"/>
                <a:ea typeface="Arial" charset="0"/>
                <a:cs typeface="Arial" charset="0"/>
              </a:defRPr>
            </a:lvl1pPr>
            <a:lvl2pPr marL="742950" indent="-285750" eaLnBrk="0" hangingPunct="0">
              <a:spcBef>
                <a:spcPct val="30000"/>
              </a:spcBef>
              <a:defRPr sz="1200">
                <a:solidFill>
                  <a:schemeClr val="tx1"/>
                </a:solidFill>
                <a:latin typeface="Arial" charset="0"/>
                <a:ea typeface="Arial" charset="0"/>
                <a:cs typeface="Arial" charset="0"/>
              </a:defRPr>
            </a:lvl2pPr>
            <a:lvl3pPr marL="1143000" indent="-228600" eaLnBrk="0" hangingPunct="0">
              <a:spcBef>
                <a:spcPct val="30000"/>
              </a:spcBef>
              <a:defRPr sz="1200">
                <a:solidFill>
                  <a:schemeClr val="tx1"/>
                </a:solidFill>
                <a:latin typeface="Arial" charset="0"/>
                <a:ea typeface="Arial" charset="0"/>
                <a:cs typeface="Arial" charset="0"/>
              </a:defRPr>
            </a:lvl3pPr>
            <a:lvl4pPr marL="1600200" indent="-228600" eaLnBrk="0" hangingPunct="0">
              <a:spcBef>
                <a:spcPct val="30000"/>
              </a:spcBef>
              <a:defRPr sz="1200">
                <a:solidFill>
                  <a:schemeClr val="tx1"/>
                </a:solidFill>
                <a:latin typeface="Arial" charset="0"/>
                <a:ea typeface="Arial" charset="0"/>
                <a:cs typeface="Arial" charset="0"/>
              </a:defRPr>
            </a:lvl4pPr>
            <a:lvl5pPr marL="2057400" indent="-228600" eaLnBrk="0" hangingPunct="0">
              <a:spcBef>
                <a:spcPct val="30000"/>
              </a:spcBef>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eaLnBrk="1" hangingPunct="1">
              <a:spcBef>
                <a:spcPct val="0"/>
              </a:spcBef>
              <a:defRPr/>
            </a:pPr>
            <a:fld id="{78ECC99D-90B7-9340-94B3-33C508847AB3}" type="slidenum">
              <a:rPr lang="en-US" altLang="en-US" smtClean="0">
                <a:solidFill>
                  <a:srgbClr val="000000"/>
                </a:solidFill>
                <a:ea typeface="ＭＳ Ｐゴシック" charset="-128"/>
              </a:rPr>
              <a:pPr eaLnBrk="1" hangingPunct="1">
                <a:spcBef>
                  <a:spcPct val="0"/>
                </a:spcBef>
                <a:defRPr/>
              </a:pPr>
              <a:t>22</a:t>
            </a:fld>
            <a:endParaRPr lang="en-US" altLang="en-US">
              <a:solidFill>
                <a:srgbClr val="000000"/>
              </a:solidFill>
              <a:ea typeface="ＭＳ Ｐゴシック" charset="-128"/>
            </a:endParaRPr>
          </a:p>
        </p:txBody>
      </p:sp>
      <p:sp>
        <p:nvSpPr>
          <p:cNvPr id="302083" name="Rectangle 2"/>
          <p:cNvSpPr>
            <a:spLocks noGrp="1" noRot="1" noChangeAspect="1" noChangeArrowheads="1" noTextEdit="1"/>
          </p:cNvSpPr>
          <p:nvPr>
            <p:ph type="sldImg"/>
          </p:nvPr>
        </p:nvSpPr>
        <p:spPr>
          <a:ln/>
        </p:spPr>
      </p:sp>
      <p:sp>
        <p:nvSpPr>
          <p:cNvPr id="302084" name="Rectangle 3"/>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lstStyle/>
          <a:p>
            <a:pPr algn="l"/>
            <a:r>
              <a:rPr lang="en-GB" b="0" i="0" u="none" strike="noStrike" dirty="0">
                <a:solidFill>
                  <a:srgbClr val="202122"/>
                </a:solidFill>
                <a:effectLst/>
                <a:latin typeface="Arial" panose="020B0604020202020204" pitchFamily="34" charset="0"/>
              </a:rPr>
              <a:t>The various sub-fields of AI research are </a:t>
            </a:r>
            <a:r>
              <a:rPr lang="en-GB" b="0" i="0" u="none" strike="noStrike" dirty="0" err="1">
                <a:solidFill>
                  <a:srgbClr val="202122"/>
                </a:solidFill>
                <a:effectLst/>
                <a:latin typeface="Arial" panose="020B0604020202020204" pitchFamily="34" charset="0"/>
              </a:rPr>
              <a:t>centered</a:t>
            </a:r>
            <a:r>
              <a:rPr lang="en-GB" b="0" i="0" u="none" strike="noStrike" dirty="0">
                <a:solidFill>
                  <a:srgbClr val="202122"/>
                </a:solidFill>
                <a:effectLst/>
                <a:latin typeface="Arial" panose="020B0604020202020204" pitchFamily="34" charset="0"/>
              </a:rPr>
              <a:t> around particular goals and the use of particular tools. The traditional goals of AI research include </a:t>
            </a:r>
            <a:r>
              <a:rPr lang="en-GB" b="0" i="0" u="none" strike="noStrike" dirty="0">
                <a:solidFill>
                  <a:srgbClr val="0B0080"/>
                </a:solidFill>
                <a:effectLst/>
                <a:latin typeface="Arial" panose="020B0604020202020204" pitchFamily="34" charset="0"/>
                <a:hlinkClick r:id="rId3" tooltip="Automated reasoning"/>
              </a:rPr>
              <a:t>reasoning</a:t>
            </a:r>
            <a:r>
              <a:rPr lang="en-GB" b="0" i="0" u="none" strike="noStrike" dirty="0">
                <a:solidFill>
                  <a:srgbClr val="202122"/>
                </a:solidFill>
                <a:effectLst/>
                <a:latin typeface="Arial" panose="020B0604020202020204" pitchFamily="34" charset="0"/>
              </a:rPr>
              <a:t>, </a:t>
            </a:r>
            <a:r>
              <a:rPr lang="en-GB" b="0" i="0" u="none" strike="noStrike" dirty="0">
                <a:solidFill>
                  <a:srgbClr val="0B0080"/>
                </a:solidFill>
                <a:effectLst/>
                <a:latin typeface="Arial" panose="020B0604020202020204" pitchFamily="34" charset="0"/>
                <a:hlinkClick r:id="rId4" tooltip="Knowledge representation"/>
              </a:rPr>
              <a:t>knowledge representation</a:t>
            </a:r>
            <a:r>
              <a:rPr lang="en-GB" b="0" i="0" u="none" strike="noStrike" dirty="0">
                <a:solidFill>
                  <a:srgbClr val="202122"/>
                </a:solidFill>
                <a:effectLst/>
                <a:latin typeface="Arial" panose="020B0604020202020204" pitchFamily="34" charset="0"/>
              </a:rPr>
              <a:t>, </a:t>
            </a:r>
            <a:r>
              <a:rPr lang="en-GB" b="0" i="0" u="none" strike="noStrike" dirty="0">
                <a:solidFill>
                  <a:srgbClr val="0B0080"/>
                </a:solidFill>
                <a:effectLst/>
                <a:latin typeface="Arial" panose="020B0604020202020204" pitchFamily="34" charset="0"/>
                <a:hlinkClick r:id="rId5" tooltip="Automated planning and scheduling"/>
              </a:rPr>
              <a:t>planning</a:t>
            </a:r>
            <a:r>
              <a:rPr lang="en-GB" b="0" i="0" u="none" strike="noStrike" dirty="0">
                <a:solidFill>
                  <a:srgbClr val="202122"/>
                </a:solidFill>
                <a:effectLst/>
                <a:latin typeface="Arial" panose="020B0604020202020204" pitchFamily="34" charset="0"/>
              </a:rPr>
              <a:t>, </a:t>
            </a:r>
            <a:r>
              <a:rPr lang="en-GB" b="0" i="0" u="none" strike="noStrike" dirty="0">
                <a:solidFill>
                  <a:srgbClr val="0B0080"/>
                </a:solidFill>
                <a:effectLst/>
                <a:latin typeface="Arial" panose="020B0604020202020204" pitchFamily="34" charset="0"/>
                <a:hlinkClick r:id="rId6" tooltip="Machine learning"/>
              </a:rPr>
              <a:t>learning</a:t>
            </a:r>
            <a:r>
              <a:rPr lang="en-GB" b="0" i="0" u="none" strike="noStrike" dirty="0">
                <a:solidFill>
                  <a:srgbClr val="202122"/>
                </a:solidFill>
                <a:effectLst/>
                <a:latin typeface="Arial" panose="020B0604020202020204" pitchFamily="34" charset="0"/>
              </a:rPr>
              <a:t>, </a:t>
            </a:r>
            <a:r>
              <a:rPr lang="en-GB" b="0" i="0" u="none" strike="noStrike" dirty="0">
                <a:solidFill>
                  <a:srgbClr val="0B0080"/>
                </a:solidFill>
                <a:effectLst/>
                <a:latin typeface="Arial" panose="020B0604020202020204" pitchFamily="34" charset="0"/>
                <a:hlinkClick r:id="rId7" tooltip="Natural language processing"/>
              </a:rPr>
              <a:t>natural language processing</a:t>
            </a:r>
            <a:r>
              <a:rPr lang="en-GB" b="0" i="0" u="none" strike="noStrike" dirty="0">
                <a:solidFill>
                  <a:srgbClr val="202122"/>
                </a:solidFill>
                <a:effectLst/>
                <a:latin typeface="Arial" panose="020B0604020202020204" pitchFamily="34" charset="0"/>
              </a:rPr>
              <a:t>, </a:t>
            </a:r>
            <a:r>
              <a:rPr lang="en-GB" b="0" i="0" u="none" strike="noStrike" dirty="0">
                <a:solidFill>
                  <a:srgbClr val="0B0080"/>
                </a:solidFill>
                <a:effectLst/>
                <a:latin typeface="Arial" panose="020B0604020202020204" pitchFamily="34" charset="0"/>
                <a:hlinkClick r:id="rId8" tooltip="Machine perception"/>
              </a:rPr>
              <a:t>perception</a:t>
            </a:r>
            <a:r>
              <a:rPr lang="en-GB" b="0" i="0" u="none" strike="noStrike" dirty="0">
                <a:solidFill>
                  <a:srgbClr val="202122"/>
                </a:solidFill>
                <a:effectLst/>
                <a:latin typeface="Arial" panose="020B0604020202020204" pitchFamily="34" charset="0"/>
              </a:rPr>
              <a:t>, and the ability to move and manipulate objects.</a:t>
            </a:r>
            <a:r>
              <a:rPr lang="en-GB" b="0" i="0" u="none" strike="noStrike" baseline="30000" dirty="0">
                <a:solidFill>
                  <a:srgbClr val="0B0080"/>
                </a:solidFill>
                <a:effectLst/>
                <a:latin typeface="Arial" panose="020B0604020202020204" pitchFamily="34" charset="0"/>
                <a:hlinkClick r:id="rId9"/>
              </a:rPr>
              <a:t>[a]</a:t>
            </a:r>
            <a:r>
              <a:rPr lang="en-GB" b="0" i="0" u="none" strike="noStrike" dirty="0">
                <a:solidFill>
                  <a:srgbClr val="202122"/>
                </a:solidFill>
                <a:effectLst/>
                <a:latin typeface="Arial" panose="020B0604020202020204" pitchFamily="34" charset="0"/>
              </a:rPr>
              <a:t> </a:t>
            </a:r>
            <a:r>
              <a:rPr lang="en-GB" b="0" i="0" u="none" strike="noStrike" dirty="0">
                <a:solidFill>
                  <a:srgbClr val="0B0080"/>
                </a:solidFill>
                <a:effectLst/>
                <a:latin typeface="Arial" panose="020B0604020202020204" pitchFamily="34" charset="0"/>
                <a:hlinkClick r:id="rId10" tooltip="Artificial general intelligence"/>
              </a:rPr>
              <a:t>General intelligence</a:t>
            </a:r>
            <a:r>
              <a:rPr lang="en-GB" b="0" i="0" u="none" strike="noStrike" dirty="0">
                <a:solidFill>
                  <a:srgbClr val="202122"/>
                </a:solidFill>
                <a:effectLst/>
                <a:latin typeface="Arial" panose="020B0604020202020204" pitchFamily="34" charset="0"/>
              </a:rPr>
              <a:t> (the ability to solve an arbitrary problem) is among the field's long-term goals.</a:t>
            </a:r>
            <a:r>
              <a:rPr lang="en-GB" b="0" i="0" u="none" strike="noStrike" baseline="30000" dirty="0">
                <a:solidFill>
                  <a:srgbClr val="0B0080"/>
                </a:solidFill>
                <a:effectLst/>
                <a:latin typeface="Arial" panose="020B0604020202020204" pitchFamily="34" charset="0"/>
                <a:hlinkClick r:id="rId9"/>
              </a:rPr>
              <a:t>[12]</a:t>
            </a:r>
            <a:r>
              <a:rPr lang="en-GB" b="0" i="0" u="none" strike="noStrike" dirty="0">
                <a:solidFill>
                  <a:srgbClr val="202122"/>
                </a:solidFill>
                <a:effectLst/>
                <a:latin typeface="Arial" panose="020B0604020202020204" pitchFamily="34" charset="0"/>
              </a:rPr>
              <a:t> To solve these problems, AI researchers have adapted and integrated a wide range of problem-solving techniques – including search and mathematical optimization, formal logic, </a:t>
            </a:r>
            <a:r>
              <a:rPr lang="en-GB" b="0" i="0" u="none" strike="noStrike" dirty="0">
                <a:solidFill>
                  <a:srgbClr val="0B0080"/>
                </a:solidFill>
                <a:effectLst/>
                <a:latin typeface="Arial" panose="020B0604020202020204" pitchFamily="34" charset="0"/>
                <a:hlinkClick r:id="rId11" tooltip="Artificial neural network"/>
              </a:rPr>
              <a:t>artificial neural networks</a:t>
            </a:r>
            <a:r>
              <a:rPr lang="en-GB" b="0" i="0" u="none" strike="noStrike" dirty="0">
                <a:solidFill>
                  <a:srgbClr val="202122"/>
                </a:solidFill>
                <a:effectLst/>
                <a:latin typeface="Arial" panose="020B0604020202020204" pitchFamily="34" charset="0"/>
              </a:rPr>
              <a:t>, and methods based on </a:t>
            </a:r>
            <a:r>
              <a:rPr lang="en-GB" b="0" i="0" u="none" strike="noStrike" dirty="0">
                <a:solidFill>
                  <a:srgbClr val="0B0080"/>
                </a:solidFill>
                <a:effectLst/>
                <a:latin typeface="Arial" panose="020B0604020202020204" pitchFamily="34" charset="0"/>
                <a:hlinkClick r:id="rId12" tooltip="Statistics"/>
              </a:rPr>
              <a:t>statistics</a:t>
            </a:r>
            <a:r>
              <a:rPr lang="en-GB" b="0" i="0" u="none" strike="noStrike" dirty="0">
                <a:solidFill>
                  <a:srgbClr val="202122"/>
                </a:solidFill>
                <a:effectLst/>
                <a:latin typeface="Arial" panose="020B0604020202020204" pitchFamily="34" charset="0"/>
              </a:rPr>
              <a:t>, </a:t>
            </a:r>
            <a:r>
              <a:rPr lang="en-GB" b="0" i="0" u="none" strike="noStrike" dirty="0">
                <a:solidFill>
                  <a:srgbClr val="0B0080"/>
                </a:solidFill>
                <a:effectLst/>
                <a:latin typeface="Arial" panose="020B0604020202020204" pitchFamily="34" charset="0"/>
                <a:hlinkClick r:id="rId13" tooltip="Probability"/>
              </a:rPr>
              <a:t>probability</a:t>
            </a:r>
            <a:r>
              <a:rPr lang="en-GB" b="0" i="0" u="none" strike="noStrike" dirty="0">
                <a:solidFill>
                  <a:srgbClr val="202122"/>
                </a:solidFill>
                <a:effectLst/>
                <a:latin typeface="Arial" panose="020B0604020202020204" pitchFamily="34" charset="0"/>
              </a:rPr>
              <a:t> and </a:t>
            </a:r>
            <a:r>
              <a:rPr lang="en-GB" b="0" i="0" u="none" strike="noStrike" dirty="0">
                <a:solidFill>
                  <a:srgbClr val="0B0080"/>
                </a:solidFill>
                <a:effectLst/>
                <a:latin typeface="Arial" panose="020B0604020202020204" pitchFamily="34" charset="0"/>
                <a:hlinkClick r:id="rId14" tooltip="Economics"/>
              </a:rPr>
              <a:t>economics</a:t>
            </a:r>
            <a:r>
              <a:rPr lang="en-GB" b="0" i="0" u="none" strike="noStrike" dirty="0">
                <a:solidFill>
                  <a:srgbClr val="202122"/>
                </a:solidFill>
                <a:effectLst/>
                <a:latin typeface="Arial" panose="020B0604020202020204" pitchFamily="34" charset="0"/>
              </a:rPr>
              <a:t>. AI also draws upon </a:t>
            </a:r>
            <a:r>
              <a:rPr lang="en-GB" b="0" i="0" u="none" strike="noStrike" dirty="0">
                <a:solidFill>
                  <a:srgbClr val="0B0080"/>
                </a:solidFill>
                <a:effectLst/>
                <a:latin typeface="Arial" panose="020B0604020202020204" pitchFamily="34" charset="0"/>
                <a:hlinkClick r:id="rId15" tooltip="Computer science"/>
              </a:rPr>
              <a:t>computer science</a:t>
            </a:r>
            <a:r>
              <a:rPr lang="en-GB" b="0" i="0" u="none" strike="noStrike" dirty="0">
                <a:solidFill>
                  <a:srgbClr val="202122"/>
                </a:solidFill>
                <a:effectLst/>
                <a:latin typeface="Arial" panose="020B0604020202020204" pitchFamily="34" charset="0"/>
              </a:rPr>
              <a:t>, </a:t>
            </a:r>
            <a:r>
              <a:rPr lang="en-GB" b="0" i="0" u="none" strike="noStrike" dirty="0">
                <a:solidFill>
                  <a:srgbClr val="0B0080"/>
                </a:solidFill>
                <a:effectLst/>
                <a:latin typeface="Arial" panose="020B0604020202020204" pitchFamily="34" charset="0"/>
                <a:hlinkClick r:id="rId16" tooltip="Psychology"/>
              </a:rPr>
              <a:t>psychology</a:t>
            </a:r>
            <a:r>
              <a:rPr lang="en-GB" b="0" i="0" u="none" strike="noStrike" dirty="0">
                <a:solidFill>
                  <a:srgbClr val="202122"/>
                </a:solidFill>
                <a:effectLst/>
                <a:latin typeface="Arial" panose="020B0604020202020204" pitchFamily="34" charset="0"/>
              </a:rPr>
              <a:t>, </a:t>
            </a:r>
            <a:r>
              <a:rPr lang="en-GB" b="0" i="0" u="none" strike="noStrike" dirty="0">
                <a:solidFill>
                  <a:srgbClr val="0B0080"/>
                </a:solidFill>
                <a:effectLst/>
                <a:latin typeface="Arial" panose="020B0604020202020204" pitchFamily="34" charset="0"/>
                <a:hlinkClick r:id="rId17" tooltip="Linguistics"/>
              </a:rPr>
              <a:t>linguistics</a:t>
            </a:r>
            <a:r>
              <a:rPr lang="en-GB" b="0" i="0" u="none" strike="noStrike" dirty="0">
                <a:solidFill>
                  <a:srgbClr val="202122"/>
                </a:solidFill>
                <a:effectLst/>
                <a:latin typeface="Arial" panose="020B0604020202020204" pitchFamily="34" charset="0"/>
              </a:rPr>
              <a:t>, </a:t>
            </a:r>
            <a:r>
              <a:rPr lang="en-GB" b="0" i="0" u="none" strike="noStrike" dirty="0">
                <a:solidFill>
                  <a:srgbClr val="0B0080"/>
                </a:solidFill>
                <a:effectLst/>
                <a:latin typeface="Arial" panose="020B0604020202020204" pitchFamily="34" charset="0"/>
                <a:hlinkClick r:id="rId18" tooltip="Philosophy"/>
              </a:rPr>
              <a:t>philosophy</a:t>
            </a:r>
            <a:r>
              <a:rPr lang="en-GB" b="0" i="0" u="none" strike="noStrike" dirty="0">
                <a:solidFill>
                  <a:srgbClr val="202122"/>
                </a:solidFill>
                <a:effectLst/>
                <a:latin typeface="Arial" panose="020B0604020202020204" pitchFamily="34" charset="0"/>
              </a:rPr>
              <a:t>, and many other fields.</a:t>
            </a:r>
          </a:p>
          <a:p>
            <a:pPr algn="l"/>
            <a:r>
              <a:rPr lang="en-GB" b="0" i="0" u="none" strike="noStrike" dirty="0">
                <a:solidFill>
                  <a:srgbClr val="202122"/>
                </a:solidFill>
                <a:effectLst/>
                <a:latin typeface="Arial" panose="020B0604020202020204" pitchFamily="34" charset="0"/>
              </a:rPr>
              <a:t>The field was founded on the assumption that human intelligence "can be so precisely described that a machine can be made to simulate it".</a:t>
            </a:r>
            <a:r>
              <a:rPr lang="en-GB" b="0" i="0" u="none" strike="noStrike" baseline="30000" dirty="0">
                <a:solidFill>
                  <a:srgbClr val="0B0080"/>
                </a:solidFill>
                <a:effectLst/>
                <a:latin typeface="Arial" panose="020B0604020202020204" pitchFamily="34" charset="0"/>
                <a:hlinkClick r:id="rId9"/>
              </a:rPr>
              <a:t>[b]</a:t>
            </a:r>
            <a:r>
              <a:rPr lang="en-GB" b="0" i="0" u="none" strike="noStrike" dirty="0">
                <a:solidFill>
                  <a:srgbClr val="202122"/>
                </a:solidFill>
                <a:effectLst/>
                <a:latin typeface="Arial" panose="020B0604020202020204" pitchFamily="34" charset="0"/>
              </a:rPr>
              <a:t> This raised philosophical arguments about the mind and the ethical consequences of creating artificial beings endowed with human-like intelligence; these issues have previously been explored by </a:t>
            </a:r>
            <a:r>
              <a:rPr lang="en-GB" b="0" i="0" u="none" strike="noStrike" dirty="0">
                <a:solidFill>
                  <a:srgbClr val="0B0080"/>
                </a:solidFill>
                <a:effectLst/>
                <a:latin typeface="Arial" panose="020B0604020202020204" pitchFamily="34" charset="0"/>
                <a:hlinkClick r:id="rId19" tooltip="History of artificial intelligence"/>
              </a:rPr>
              <a:t>myth</a:t>
            </a:r>
            <a:r>
              <a:rPr lang="en-GB" b="0" i="0" u="none" strike="noStrike" dirty="0">
                <a:solidFill>
                  <a:srgbClr val="202122"/>
                </a:solidFill>
                <a:effectLst/>
                <a:latin typeface="Arial" panose="020B0604020202020204" pitchFamily="34" charset="0"/>
              </a:rPr>
              <a:t>, </a:t>
            </a:r>
            <a:r>
              <a:rPr lang="en-GB" b="0" i="0" u="none" strike="noStrike" dirty="0">
                <a:solidFill>
                  <a:srgbClr val="0B0080"/>
                </a:solidFill>
                <a:effectLst/>
                <a:latin typeface="Arial" panose="020B0604020202020204" pitchFamily="34" charset="0"/>
                <a:hlinkClick r:id="rId20" tooltip="Artificial intelligence in fiction"/>
              </a:rPr>
              <a:t>fiction</a:t>
            </a:r>
            <a:r>
              <a:rPr lang="en-GB" b="0" i="0" u="none" strike="noStrike" dirty="0">
                <a:solidFill>
                  <a:srgbClr val="202122"/>
                </a:solidFill>
                <a:effectLst/>
                <a:latin typeface="Arial" panose="020B0604020202020204" pitchFamily="34" charset="0"/>
              </a:rPr>
              <a:t> and </a:t>
            </a:r>
            <a:r>
              <a:rPr lang="en-GB" b="0" i="0" u="none" strike="noStrike" dirty="0">
                <a:solidFill>
                  <a:srgbClr val="0B0080"/>
                </a:solidFill>
                <a:effectLst/>
                <a:latin typeface="Arial" panose="020B0604020202020204" pitchFamily="34" charset="0"/>
                <a:hlinkClick r:id="rId21" tooltip="Philosophy of artificial intelligence"/>
              </a:rPr>
              <a:t>philosophy</a:t>
            </a:r>
            <a:r>
              <a:rPr lang="en-GB" b="0" i="0" u="none" strike="noStrike" dirty="0">
                <a:solidFill>
                  <a:srgbClr val="202122"/>
                </a:solidFill>
                <a:effectLst/>
                <a:latin typeface="Arial" panose="020B0604020202020204" pitchFamily="34" charset="0"/>
              </a:rPr>
              <a:t> since antiquity.</a:t>
            </a:r>
            <a:r>
              <a:rPr lang="en-GB" b="0" i="0" u="none" strike="noStrike" baseline="30000" dirty="0">
                <a:solidFill>
                  <a:srgbClr val="0B0080"/>
                </a:solidFill>
                <a:effectLst/>
                <a:latin typeface="Arial" panose="020B0604020202020204" pitchFamily="34" charset="0"/>
                <a:hlinkClick r:id=""/>
              </a:rPr>
              <a:t>[14]</a:t>
            </a:r>
            <a:r>
              <a:rPr lang="en-GB" b="0" i="0" u="none" strike="noStrike" dirty="0">
                <a:solidFill>
                  <a:srgbClr val="202122"/>
                </a:solidFill>
                <a:effectLst/>
                <a:latin typeface="Arial" panose="020B0604020202020204" pitchFamily="34" charset="0"/>
              </a:rPr>
              <a:t> </a:t>
            </a:r>
            <a:r>
              <a:rPr lang="en-GB" b="0" i="0" u="none" strike="noStrike" dirty="0">
                <a:solidFill>
                  <a:srgbClr val="0B0080"/>
                </a:solidFill>
                <a:effectLst/>
                <a:latin typeface="Arial" panose="020B0604020202020204" pitchFamily="34" charset="0"/>
                <a:hlinkClick r:id="rId22" tooltip="Computer scientist"/>
              </a:rPr>
              <a:t>Computer scientists</a:t>
            </a:r>
            <a:r>
              <a:rPr lang="en-GB" b="0" i="0" u="none" strike="noStrike" dirty="0">
                <a:solidFill>
                  <a:srgbClr val="202122"/>
                </a:solidFill>
                <a:effectLst/>
                <a:latin typeface="Arial" panose="020B0604020202020204" pitchFamily="34" charset="0"/>
              </a:rPr>
              <a:t> and </a:t>
            </a:r>
            <a:r>
              <a:rPr lang="en-GB" b="0" i="0" u="none" strike="noStrike" dirty="0">
                <a:solidFill>
                  <a:srgbClr val="0B0080"/>
                </a:solidFill>
                <a:effectLst/>
                <a:latin typeface="Arial" panose="020B0604020202020204" pitchFamily="34" charset="0"/>
                <a:hlinkClick r:id="rId23" tooltip="Philosopher"/>
              </a:rPr>
              <a:t>philosophers</a:t>
            </a:r>
            <a:r>
              <a:rPr lang="en-GB" b="0" i="0" u="none" strike="noStrike" dirty="0">
                <a:solidFill>
                  <a:srgbClr val="202122"/>
                </a:solidFill>
                <a:effectLst/>
                <a:latin typeface="Arial" panose="020B0604020202020204" pitchFamily="34" charset="0"/>
              </a:rPr>
              <a:t> have since suggested that AI may become an </a:t>
            </a:r>
            <a:r>
              <a:rPr lang="en-GB" b="0" i="0" u="none" strike="noStrike" dirty="0">
                <a:solidFill>
                  <a:srgbClr val="0B0080"/>
                </a:solidFill>
                <a:effectLst/>
                <a:latin typeface="Arial" panose="020B0604020202020204" pitchFamily="34" charset="0"/>
                <a:hlinkClick r:id="rId24" tooltip="Existential risk"/>
              </a:rPr>
              <a:t>existential risk</a:t>
            </a:r>
            <a:r>
              <a:rPr lang="en-GB" b="0" i="0" u="none" strike="noStrike" dirty="0">
                <a:solidFill>
                  <a:srgbClr val="202122"/>
                </a:solidFill>
                <a:effectLst/>
                <a:latin typeface="Arial" panose="020B0604020202020204" pitchFamily="34" charset="0"/>
              </a:rPr>
              <a:t> to humanity if its rational capacities are not steered towards beneficial goals.</a:t>
            </a:r>
            <a:r>
              <a:rPr lang="en-GB" b="0" i="0" u="none" strike="noStrike" baseline="30000" dirty="0">
                <a:solidFill>
                  <a:srgbClr val="0B0080"/>
                </a:solidFill>
                <a:effectLst/>
                <a:latin typeface="Arial" panose="020B0604020202020204" pitchFamily="34" charset="0"/>
                <a:hlinkClick r:id="rId9"/>
              </a:rPr>
              <a:t>[c]</a:t>
            </a:r>
            <a:endParaRPr lang="en-GB" b="0" i="0" u="none" strike="noStrike" dirty="0">
              <a:solidFill>
                <a:srgbClr val="202122"/>
              </a:solidFill>
              <a:effectLst/>
              <a:latin typeface="Arial" panose="020B0604020202020204" pitchFamily="34" charset="0"/>
            </a:endParaRPr>
          </a:p>
          <a:p>
            <a:pPr eaLnBrk="1" hangingPunct="1">
              <a:defRPr/>
            </a:pPr>
            <a:endParaRPr lang="en-US" altLang="en-US" dirty="0">
              <a:ea typeface="ＭＳ Ｐゴシック" charset="-128"/>
            </a:endParaRPr>
          </a:p>
        </p:txBody>
      </p:sp>
    </p:spTree>
    <p:extLst>
      <p:ext uri="{BB962C8B-B14F-4D97-AF65-F5344CB8AC3E}">
        <p14:creationId xmlns:p14="http://schemas.microsoft.com/office/powerpoint/2010/main" val="1878018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normAutofit/>
          </a:bodyPr>
          <a:lstStyle>
            <a:lvl1pPr algn="ctr">
              <a:defRPr sz="3733">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Subtitle 2"/>
          <p:cNvSpPr>
            <a:spLocks noGrp="1"/>
          </p:cNvSpPr>
          <p:nvPr>
            <p:ph type="subTitle" idx="1"/>
          </p:nvPr>
        </p:nvSpPr>
        <p:spPr>
          <a:xfrm>
            <a:off x="1524000" y="3602037"/>
            <a:ext cx="9144000" cy="1655763"/>
          </a:xfrm>
        </p:spPr>
        <p:txBody>
          <a:bodyPr>
            <a:normAutofit/>
          </a:bodyPr>
          <a:lstStyle>
            <a:lvl1pPr marL="0" indent="0" algn="ctr">
              <a:buNone/>
              <a:defRPr sz="2667">
                <a:latin typeface="Arial" panose="020B0604020202020204" pitchFamily="34" charset="0"/>
                <a:cs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6AD38E8-C5EB-8149-A70A-760CC0A6B432}" type="datetimeFigureOut">
              <a:rPr lang="en-GB" smtClean="0"/>
              <a:pPr/>
              <a:t>10/11/2023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C43D7E-3A0A-EC47-B9FB-0E8B4BE7883E}" type="slidenum">
              <a:rPr lang="en-GB" smtClean="0"/>
              <a:pPr/>
              <a:t>‹N›</a:t>
            </a:fld>
            <a:endParaRPr lang="en-GB"/>
          </a:p>
        </p:txBody>
      </p:sp>
    </p:spTree>
    <p:extLst>
      <p:ext uri="{BB962C8B-B14F-4D97-AF65-F5344CB8AC3E}">
        <p14:creationId xmlns:p14="http://schemas.microsoft.com/office/powerpoint/2010/main" val="972852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59512" y="450253"/>
            <a:ext cx="10515600" cy="958583"/>
          </a:xfrm>
        </p:spPr>
        <p:txBody>
          <a:bodyPr anchor="t" anchorCtr="0">
            <a:normAutofit/>
          </a:bodyPr>
          <a:lstStyle>
            <a:lvl1pPr>
              <a:defRPr sz="2933" b="1">
                <a:solidFill>
                  <a:schemeClr val="tx1">
                    <a:lumMod val="85000"/>
                    <a:lumOff val="15000"/>
                  </a:schemeClr>
                </a:solidFill>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Content Placeholder 2"/>
          <p:cNvSpPr>
            <a:spLocks noGrp="1"/>
          </p:cNvSpPr>
          <p:nvPr>
            <p:ph idx="1"/>
          </p:nvPr>
        </p:nvSpPr>
        <p:spPr>
          <a:xfrm>
            <a:off x="576927" y="1485995"/>
            <a:ext cx="10515600" cy="4351339"/>
          </a:xfrm>
        </p:spPr>
        <p:txBody>
          <a:bodyPr>
            <a:normAutofit/>
          </a:bodyPr>
          <a:lstStyle>
            <a:lvl1pPr marL="228594" indent="-228594">
              <a:lnSpc>
                <a:spcPct val="150000"/>
              </a:lnSpc>
              <a:buClr>
                <a:schemeClr val="tx1">
                  <a:lumMod val="85000"/>
                  <a:lumOff val="15000"/>
                </a:schemeClr>
              </a:buClr>
              <a:buSzPct val="90000"/>
              <a:buFont typeface="Wingdings" panose="05000000000000000000" pitchFamily="2" charset="2"/>
              <a:buChar char="§"/>
              <a:defRPr sz="2133">
                <a:solidFill>
                  <a:schemeClr val="tx1">
                    <a:lumMod val="85000"/>
                    <a:lumOff val="15000"/>
                  </a:schemeClr>
                </a:solidFill>
                <a:latin typeface="Arial" panose="020B0604020202020204" pitchFamily="34" charset="0"/>
                <a:cs typeface="Arial" panose="020B0604020202020204" pitchFamily="34" charset="0"/>
              </a:defRPr>
            </a:lvl1pPr>
            <a:lvl2pPr marL="685783" indent="-228594">
              <a:lnSpc>
                <a:spcPct val="100000"/>
              </a:lnSpc>
              <a:buClr>
                <a:schemeClr val="tx1">
                  <a:lumMod val="85000"/>
                  <a:lumOff val="15000"/>
                </a:schemeClr>
              </a:buClr>
              <a:buSzPct val="90000"/>
              <a:buFont typeface="Wingdings" panose="05000000000000000000" pitchFamily="2" charset="2"/>
              <a:buChar char="§"/>
              <a:defRPr sz="1600">
                <a:solidFill>
                  <a:schemeClr val="tx1">
                    <a:lumMod val="85000"/>
                    <a:lumOff val="15000"/>
                  </a:schemeClr>
                </a:solidFill>
                <a:latin typeface="Arial" panose="020B0604020202020204" pitchFamily="34" charset="0"/>
                <a:cs typeface="Arial" panose="020B0604020202020204" pitchFamily="34" charset="0"/>
              </a:defRPr>
            </a:lvl2pPr>
            <a:lvl3pPr marL="1142971" indent="-228594">
              <a:lnSpc>
                <a:spcPct val="100000"/>
              </a:lnSpc>
              <a:buClr>
                <a:schemeClr val="tx1">
                  <a:lumMod val="85000"/>
                  <a:lumOff val="15000"/>
                </a:schemeClr>
              </a:buClr>
              <a:buSzPct val="90000"/>
              <a:buFont typeface="Wingdings" panose="05000000000000000000" pitchFamily="2" charset="2"/>
              <a:buChar char="§"/>
              <a:defRPr sz="1467">
                <a:solidFill>
                  <a:schemeClr val="tx1">
                    <a:lumMod val="85000"/>
                    <a:lumOff val="15000"/>
                  </a:schemeClr>
                </a:solidFill>
                <a:latin typeface="Arial" panose="020B0604020202020204" pitchFamily="34" charset="0"/>
                <a:cs typeface="Arial" panose="020B0604020202020204" pitchFamily="34" charset="0"/>
              </a:defRPr>
            </a:lvl3pPr>
            <a:lvl4pPr marL="1600160" indent="-228594">
              <a:lnSpc>
                <a:spcPct val="100000"/>
              </a:lnSpc>
              <a:buClr>
                <a:schemeClr val="tx1">
                  <a:lumMod val="85000"/>
                  <a:lumOff val="15000"/>
                </a:schemeClr>
              </a:buClr>
              <a:buSzPct val="90000"/>
              <a:buFont typeface="Wingdings" panose="05000000000000000000" pitchFamily="2" charset="2"/>
              <a:buChar char="§"/>
              <a:defRPr sz="1400">
                <a:solidFill>
                  <a:schemeClr val="tx1">
                    <a:lumMod val="85000"/>
                    <a:lumOff val="15000"/>
                  </a:schemeClr>
                </a:solidFill>
                <a:latin typeface="Arial" panose="020B0604020202020204" pitchFamily="34" charset="0"/>
                <a:cs typeface="Arial" panose="020B0604020202020204" pitchFamily="34" charset="0"/>
              </a:defRPr>
            </a:lvl4pPr>
            <a:lvl5pPr marL="2057349" indent="-228594">
              <a:lnSpc>
                <a:spcPct val="100000"/>
              </a:lnSpc>
              <a:buClr>
                <a:schemeClr val="tx1">
                  <a:lumMod val="85000"/>
                  <a:lumOff val="15000"/>
                </a:schemeClr>
              </a:buClr>
              <a:buSzPct val="90000"/>
              <a:buFont typeface="Wingdings" panose="05000000000000000000" pitchFamily="2" charset="2"/>
              <a:buChar char="§"/>
              <a:defRPr sz="1400">
                <a:solidFill>
                  <a:schemeClr val="tx1">
                    <a:lumMod val="85000"/>
                    <a:lumOff val="15000"/>
                  </a:schemeClr>
                </a:solidFill>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6AD38E8-C5EB-8149-A70A-760CC0A6B432}" type="datetimeFigureOut">
              <a:rPr lang="en-GB" smtClean="0"/>
              <a:pPr/>
              <a:t>10/11/2023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C43D7E-3A0A-EC47-B9FB-0E8B4BE7883E}" type="slidenum">
              <a:rPr lang="en-GB" smtClean="0"/>
              <a:pPr/>
              <a:t>‹N›</a:t>
            </a:fld>
            <a:endParaRPr lang="en-GB"/>
          </a:p>
        </p:txBody>
      </p:sp>
    </p:spTree>
    <p:extLst>
      <p:ext uri="{BB962C8B-B14F-4D97-AF65-F5344CB8AC3E}">
        <p14:creationId xmlns:p14="http://schemas.microsoft.com/office/powerpoint/2010/main" val="268397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normAutofit/>
          </a:bodyPr>
          <a:lstStyle>
            <a:lvl1pPr>
              <a:defRPr sz="3733">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normAutofit/>
          </a:bodyPr>
          <a:lstStyle>
            <a:lvl1pPr marL="0" indent="0">
              <a:buNone/>
              <a:defRPr sz="2667">
                <a:solidFill>
                  <a:schemeClr val="tx1">
                    <a:tint val="75000"/>
                  </a:schemeClr>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06AD38E8-C5EB-8149-A70A-760CC0A6B432}" type="datetimeFigureOut">
              <a:rPr lang="en-GB" smtClean="0"/>
              <a:pPr/>
              <a:t>10/11/2023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03C43D7E-3A0A-EC47-B9FB-0E8B4BE7883E}" type="slidenum">
              <a:rPr lang="en-GB" smtClean="0"/>
              <a:pPr/>
              <a:t>‹N›</a:t>
            </a:fld>
            <a:endParaRPr lang="en-GB"/>
          </a:p>
        </p:txBody>
      </p:sp>
    </p:spTree>
    <p:extLst>
      <p:ext uri="{BB962C8B-B14F-4D97-AF65-F5344CB8AC3E}">
        <p14:creationId xmlns:p14="http://schemas.microsoft.com/office/powerpoint/2010/main" val="2580711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933" b="1">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Content Placeholder 2"/>
          <p:cNvSpPr>
            <a:spLocks noGrp="1"/>
          </p:cNvSpPr>
          <p:nvPr>
            <p:ph sz="half" idx="1"/>
          </p:nvPr>
        </p:nvSpPr>
        <p:spPr>
          <a:xfrm>
            <a:off x="558109" y="1825625"/>
            <a:ext cx="5181600" cy="4351339"/>
          </a:xfrm>
        </p:spPr>
        <p:txBody>
          <a:bodyPr>
            <a:normAutofit/>
          </a:bodyPr>
          <a:lstStyle>
            <a:lvl1pPr marL="228594" indent="-228594">
              <a:buFont typeface="Wingdings" panose="05000000000000000000" pitchFamily="2" charset="2"/>
              <a:buChar char="§"/>
              <a:defRPr sz="2133">
                <a:latin typeface="Arial" panose="020B0604020202020204" pitchFamily="34" charset="0"/>
                <a:cs typeface="Arial" panose="020B0604020202020204" pitchFamily="34" charset="0"/>
              </a:defRPr>
            </a:lvl1pPr>
            <a:lvl2pPr marL="685783" indent="-228594">
              <a:buFont typeface="Wingdings" panose="05000000000000000000" pitchFamily="2" charset="2"/>
              <a:buChar char="§"/>
              <a:defRPr sz="16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1467">
                <a:latin typeface="Arial" panose="020B0604020202020204" pitchFamily="34" charset="0"/>
                <a:cs typeface="Arial" panose="020B0604020202020204" pitchFamily="34" charset="0"/>
              </a:defRPr>
            </a:lvl3pPr>
            <a:lvl4pPr marL="1600160" indent="-228594">
              <a:buFont typeface="Wingdings" panose="05000000000000000000" pitchFamily="2" charset="2"/>
              <a:buChar char="§"/>
              <a:defRPr sz="1400">
                <a:latin typeface="Arial" panose="020B0604020202020204" pitchFamily="34" charset="0"/>
                <a:cs typeface="Arial" panose="020B0604020202020204" pitchFamily="34" charset="0"/>
              </a:defRPr>
            </a:lvl4pPr>
            <a:lvl5pPr marL="2057349" indent="-228594">
              <a:buFont typeface="Wingdings" panose="05000000000000000000" pitchFamily="2" charset="2"/>
              <a:buChar char="§"/>
              <a:defRPr sz="14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894169" y="1825625"/>
            <a:ext cx="5811799" cy="4351339"/>
          </a:xfrm>
        </p:spPr>
        <p:txBody>
          <a:bodyPr>
            <a:normAutofit/>
          </a:bodyPr>
          <a:lstStyle>
            <a:lvl1pPr marL="380990" indent="-380990">
              <a:buFont typeface="Wingdings" panose="05000000000000000000" pitchFamily="2" charset="2"/>
              <a:buChar char="§"/>
              <a:defRPr sz="2133">
                <a:latin typeface="Arial" panose="020B0604020202020204" pitchFamily="34" charset="0"/>
                <a:cs typeface="Arial" panose="020B0604020202020204" pitchFamily="34" charset="0"/>
              </a:defRPr>
            </a:lvl1pPr>
            <a:lvl2pPr marL="685783" indent="-228594">
              <a:buFont typeface="Wingdings" panose="05000000000000000000" pitchFamily="2" charset="2"/>
              <a:buChar char="§"/>
              <a:defRPr sz="1600">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1467">
                <a:latin typeface="Arial" panose="020B0604020202020204" pitchFamily="34" charset="0"/>
                <a:cs typeface="Arial" panose="020B0604020202020204" pitchFamily="34" charset="0"/>
              </a:defRPr>
            </a:lvl3pPr>
            <a:lvl4pPr marL="1600160" indent="-228594">
              <a:buFont typeface="Wingdings" panose="05000000000000000000" pitchFamily="2" charset="2"/>
              <a:buChar char="§"/>
              <a:defRPr sz="1400">
                <a:latin typeface="Arial" panose="020B0604020202020204" pitchFamily="34" charset="0"/>
                <a:cs typeface="Arial" panose="020B0604020202020204" pitchFamily="34" charset="0"/>
              </a:defRPr>
            </a:lvl4pPr>
            <a:lvl5pPr marL="2057349" indent="-228594">
              <a:buFont typeface="Wingdings" panose="05000000000000000000" pitchFamily="2" charset="2"/>
              <a:buChar char="§"/>
              <a:defRPr sz="1400">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6AD38E8-C5EB-8149-A70A-760CC0A6B432}" type="datetimeFigureOut">
              <a:rPr lang="en-GB" smtClean="0"/>
              <a:pPr/>
              <a:t>10/11/2023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C43D7E-3A0A-EC47-B9FB-0E8B4BE7883E}" type="slidenum">
              <a:rPr lang="en-GB" smtClean="0"/>
              <a:pPr/>
              <a:t>‹N›</a:t>
            </a:fld>
            <a:endParaRPr lang="en-GB"/>
          </a:p>
        </p:txBody>
      </p:sp>
    </p:spTree>
    <p:extLst>
      <p:ext uri="{BB962C8B-B14F-4D97-AF65-F5344CB8AC3E}">
        <p14:creationId xmlns:p14="http://schemas.microsoft.com/office/powerpoint/2010/main" val="3095876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06AD38E8-C5EB-8149-A70A-760CC0A6B432}" type="datetimeFigureOut">
              <a:rPr lang="en-GB" smtClean="0"/>
              <a:pPr/>
              <a:t>10/11/2023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03C43D7E-3A0A-EC47-B9FB-0E8B4BE7883E}" type="slidenum">
              <a:rPr lang="en-GB" smtClean="0"/>
              <a:pPr/>
              <a:t>‹N›</a:t>
            </a:fld>
            <a:endParaRPr lang="en-GB"/>
          </a:p>
        </p:txBody>
      </p:sp>
    </p:spTree>
    <p:extLst>
      <p:ext uri="{BB962C8B-B14F-4D97-AF65-F5344CB8AC3E}">
        <p14:creationId xmlns:p14="http://schemas.microsoft.com/office/powerpoint/2010/main" val="3247409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06AD38E8-C5EB-8149-A70A-760CC0A6B432}" type="datetimeFigureOut">
              <a:rPr lang="en-GB" smtClean="0"/>
              <a:pPr/>
              <a:t>10/11/2023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03C43D7E-3A0A-EC47-B9FB-0E8B4BE7883E}" type="slidenum">
              <a:rPr lang="en-GB" smtClean="0"/>
              <a:pPr/>
              <a:t>‹N›</a:t>
            </a:fld>
            <a:endParaRPr lang="en-GB"/>
          </a:p>
        </p:txBody>
      </p:sp>
    </p:spTree>
    <p:extLst>
      <p:ext uri="{BB962C8B-B14F-4D97-AF65-F5344CB8AC3E}">
        <p14:creationId xmlns:p14="http://schemas.microsoft.com/office/powerpoint/2010/main" val="3732514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t">
            <a:noAutofit/>
          </a:bodyPr>
          <a:lstStyle>
            <a:lvl1pPr>
              <a:defRPr sz="3733" b="1">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Content Placeholder 2"/>
          <p:cNvSpPr>
            <a:spLocks noGrp="1"/>
          </p:cNvSpPr>
          <p:nvPr>
            <p:ph idx="1"/>
          </p:nvPr>
        </p:nvSpPr>
        <p:spPr>
          <a:xfrm>
            <a:off x="5183188" y="1194487"/>
            <a:ext cx="6172200" cy="4666564"/>
          </a:xfrm>
        </p:spPr>
        <p:txBody>
          <a:bodyPr>
            <a:normAutofit/>
          </a:bodyPr>
          <a:lstStyle>
            <a:lvl1pPr marL="228594" indent="-228594">
              <a:buFont typeface="Wingdings" panose="05000000000000000000" pitchFamily="2" charset="2"/>
              <a:buChar char="§"/>
              <a:defRPr sz="2133">
                <a:latin typeface="Arial" panose="020B0604020202020204" pitchFamily="34" charset="0"/>
                <a:cs typeface="Arial" panose="020B0604020202020204" pitchFamily="34" charset="0"/>
              </a:defRPr>
            </a:lvl1pPr>
            <a:lvl2pPr marL="685783" indent="-228594">
              <a:buFont typeface="Wingdings" panose="05000000000000000000" pitchFamily="2" charset="2"/>
              <a:buChar char="§"/>
              <a:defRPr sz="2133">
                <a:latin typeface="Arial" panose="020B0604020202020204" pitchFamily="34" charset="0"/>
                <a:cs typeface="Arial" panose="020B0604020202020204" pitchFamily="34" charset="0"/>
              </a:defRPr>
            </a:lvl2pPr>
            <a:lvl3pPr marL="1142971" indent="-228594">
              <a:buFont typeface="Wingdings" panose="05000000000000000000" pitchFamily="2" charset="2"/>
              <a:buChar char="§"/>
              <a:defRPr sz="1600">
                <a:latin typeface="Arial" panose="020B0604020202020204" pitchFamily="34" charset="0"/>
                <a:cs typeface="Arial" panose="020B0604020202020204" pitchFamily="34" charset="0"/>
              </a:defRPr>
            </a:lvl3pPr>
            <a:lvl4pPr marL="1600160" indent="-228594">
              <a:buFont typeface="Wingdings" panose="05000000000000000000" pitchFamily="2" charset="2"/>
              <a:buChar char="§"/>
              <a:defRPr sz="1467">
                <a:latin typeface="Arial" panose="020B0604020202020204" pitchFamily="34" charset="0"/>
                <a:cs typeface="Arial" panose="020B0604020202020204" pitchFamily="34" charset="0"/>
              </a:defRPr>
            </a:lvl4pPr>
            <a:lvl5pPr marL="2057349" indent="-228594">
              <a:buFont typeface="Wingdings" panose="05000000000000000000" pitchFamily="2" charset="2"/>
              <a:buChar char="§"/>
              <a:defRPr sz="1467">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1"/>
            <a:ext cx="3932237" cy="3811588"/>
          </a:xfrm>
        </p:spPr>
        <p:txBody>
          <a:bodyPr>
            <a:normAutofit/>
          </a:bodyPr>
          <a:lstStyle>
            <a:lvl1pPr marL="0" indent="0">
              <a:buNone/>
              <a:defRPr sz="2667">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6AD38E8-C5EB-8149-A70A-760CC0A6B432}" type="datetimeFigureOut">
              <a:rPr lang="en-GB" smtClean="0"/>
              <a:pPr/>
              <a:t>10/11/2023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C43D7E-3A0A-EC47-B9FB-0E8B4BE7883E}" type="slidenum">
              <a:rPr lang="en-GB" smtClean="0"/>
              <a:pPr/>
              <a:t>‹N›</a:t>
            </a:fld>
            <a:endParaRPr lang="en-GB"/>
          </a:p>
        </p:txBody>
      </p:sp>
    </p:spTree>
    <p:extLst>
      <p:ext uri="{BB962C8B-B14F-4D97-AF65-F5344CB8AC3E}">
        <p14:creationId xmlns:p14="http://schemas.microsoft.com/office/powerpoint/2010/main" val="264181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t">
            <a:normAutofit/>
          </a:bodyPr>
          <a:lstStyle>
            <a:lvl1pPr>
              <a:defRPr sz="3733" b="1">
                <a:latin typeface="Arial" panose="020B0604020202020204" pitchFamily="34" charset="0"/>
                <a:cs typeface="Arial" panose="020B0604020202020204" pitchFamily="34" charset="0"/>
              </a:defRPr>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1243914"/>
            <a:ext cx="6172200" cy="4617137"/>
          </a:xfrm>
        </p:spPr>
        <p:txBody>
          <a:bodyPr anchor="t"/>
          <a:lstStyle>
            <a:lvl1pPr marL="0" indent="0">
              <a:buNone/>
              <a:defRPr sz="3200">
                <a:latin typeface="Arial" panose="020B0604020202020204" pitchFamily="34" charset="0"/>
                <a:cs typeface="Arial" panose="020B0604020202020204" pitchFamily="34" charset="0"/>
              </a:defRPr>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normAutofit/>
          </a:bodyPr>
          <a:lstStyle>
            <a:lvl1pPr marL="0" indent="0">
              <a:buNone/>
              <a:defRPr sz="2667">
                <a:latin typeface="Arial" panose="020B0604020202020204" pitchFamily="34" charset="0"/>
                <a:cs typeface="Arial" panose="020B060402020202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GB"/>
              <a:t>Click to 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06AD38E8-C5EB-8149-A70A-760CC0A6B432}" type="datetimeFigureOut">
              <a:rPr lang="en-GB" smtClean="0"/>
              <a:pPr/>
              <a:t>10/11/2023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03C43D7E-3A0A-EC47-B9FB-0E8B4BE7883E}" type="slidenum">
              <a:rPr lang="en-GB" smtClean="0"/>
              <a:pPr/>
              <a:t>‹N›</a:t>
            </a:fld>
            <a:endParaRPr lang="en-GB"/>
          </a:p>
        </p:txBody>
      </p:sp>
    </p:spTree>
    <p:extLst>
      <p:ext uri="{BB962C8B-B14F-4D97-AF65-F5344CB8AC3E}">
        <p14:creationId xmlns:p14="http://schemas.microsoft.com/office/powerpoint/2010/main" val="1542363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603458" y="2088814"/>
            <a:ext cx="4039356" cy="4769185"/>
          </a:xfrm>
          <a:prstGeom prst="rect">
            <a:avLst/>
          </a:prstGeom>
        </p:spPr>
      </p:pic>
      <p:sp>
        <p:nvSpPr>
          <p:cNvPr id="3" name="Text Placeholder 2"/>
          <p:cNvSpPr>
            <a:spLocks noGrp="1"/>
          </p:cNvSpPr>
          <p:nvPr>
            <p:ph type="body" idx="1"/>
          </p:nvPr>
        </p:nvSpPr>
        <p:spPr>
          <a:xfrm>
            <a:off x="574581" y="1627921"/>
            <a:ext cx="10515600" cy="435133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itle Placeholder 1"/>
          <p:cNvSpPr>
            <a:spLocks noGrp="1"/>
          </p:cNvSpPr>
          <p:nvPr>
            <p:ph type="title"/>
          </p:nvPr>
        </p:nvSpPr>
        <p:spPr>
          <a:xfrm>
            <a:off x="558109" y="68569"/>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pic>
        <p:nvPicPr>
          <p:cNvPr id="7" name="Picture 6"/>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05244" y="428534"/>
            <a:ext cx="2278696" cy="640313"/>
          </a:xfrm>
          <a:prstGeom prst="rect">
            <a:avLst/>
          </a:prstGeom>
        </p:spPr>
      </p:pic>
    </p:spTree>
    <p:extLst>
      <p:ext uri="{BB962C8B-B14F-4D97-AF65-F5344CB8AC3E}">
        <p14:creationId xmlns:p14="http://schemas.microsoft.com/office/powerpoint/2010/main" val="33507096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xStyles>
    <p:titleStyle>
      <a:lvl1pPr algn="l" defTabSz="914377" rtl="0" eaLnBrk="1" latinLnBrk="0" hangingPunct="1">
        <a:lnSpc>
          <a:spcPct val="90000"/>
        </a:lnSpc>
        <a:spcBef>
          <a:spcPct val="0"/>
        </a:spcBef>
        <a:buNone/>
        <a:defRPr sz="2933" b="1" kern="1200">
          <a:solidFill>
            <a:schemeClr val="tx1"/>
          </a:solidFill>
          <a:latin typeface="Arial" panose="020B0604020202020204" pitchFamily="34" charset="0"/>
          <a:ea typeface="+mj-ea"/>
          <a:cs typeface="Arial" panose="020B0604020202020204" pitchFamily="34" charset="0"/>
        </a:defRPr>
      </a:lvl1pPr>
    </p:titleStyle>
    <p:bodyStyle>
      <a:lvl1pPr marL="228594" indent="-228594" algn="l" defTabSz="914377" rtl="0" eaLnBrk="1" latinLnBrk="0" hangingPunct="1">
        <a:lnSpc>
          <a:spcPct val="90000"/>
        </a:lnSpc>
        <a:spcBef>
          <a:spcPts val="1000"/>
        </a:spcBef>
        <a:buFont typeface="Wingdings" panose="05000000000000000000" pitchFamily="2" charset="2"/>
        <a:buChar char="§"/>
        <a:defRPr sz="2133"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Wingdings" panose="05000000000000000000" pitchFamily="2" charset="2"/>
        <a:buChar char="§"/>
        <a:defRPr sz="16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Wingdings" panose="05000000000000000000" pitchFamily="2" charset="2"/>
        <a:buChar char="§"/>
        <a:defRPr sz="1467"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Wingdings" panose="05000000000000000000" pitchFamily="2" charset="2"/>
        <a:buChar char="§"/>
        <a:defRPr sz="14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20699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63593-8CBB-47C3-1321-1D70ABC228C3}"/>
              </a:ext>
            </a:extLst>
          </p:cNvPr>
          <p:cNvSpPr>
            <a:spLocks noGrp="1"/>
          </p:cNvSpPr>
          <p:nvPr>
            <p:ph type="title"/>
          </p:nvPr>
        </p:nvSpPr>
        <p:spPr>
          <a:xfrm>
            <a:off x="558109" y="68569"/>
            <a:ext cx="10515600" cy="1325563"/>
          </a:xfrm>
        </p:spPr>
        <p:txBody>
          <a:bodyPr anchor="ctr">
            <a:normAutofit/>
          </a:bodyPr>
          <a:lstStyle/>
          <a:p>
            <a:r>
              <a:rPr lang="en-GB" dirty="0"/>
              <a:t>Weather Prediction</a:t>
            </a:r>
          </a:p>
        </p:txBody>
      </p:sp>
      <p:sp>
        <p:nvSpPr>
          <p:cNvPr id="9" name="Content Placeholder 2">
            <a:extLst>
              <a:ext uri="{FF2B5EF4-FFF2-40B4-BE49-F238E27FC236}">
                <a16:creationId xmlns:a16="http://schemas.microsoft.com/office/drawing/2014/main" id="{6A09913F-74EF-1262-A849-1AABF51FFF59}"/>
              </a:ext>
            </a:extLst>
          </p:cNvPr>
          <p:cNvSpPr>
            <a:spLocks noGrp="1"/>
          </p:cNvSpPr>
          <p:nvPr>
            <p:ph sz="half" idx="1"/>
          </p:nvPr>
        </p:nvSpPr>
        <p:spPr>
          <a:xfrm>
            <a:off x="558109" y="1229712"/>
            <a:ext cx="8289329" cy="5202620"/>
          </a:xfrm>
        </p:spPr>
        <p:txBody>
          <a:bodyPr>
            <a:normAutofit/>
          </a:bodyPr>
          <a:lstStyle/>
          <a:p>
            <a:r>
              <a:rPr lang="en-GB" sz="1800" dirty="0">
                <a:effectLst/>
              </a:rPr>
              <a:t>A primary reason for ATC </a:t>
            </a:r>
            <a:r>
              <a:rPr lang="en-GB" sz="1800" b="1" dirty="0">
                <a:effectLst/>
              </a:rPr>
              <a:t>delays and course deviations</a:t>
            </a:r>
            <a:r>
              <a:rPr lang="en-GB" sz="1800" dirty="0">
                <a:effectLst/>
              </a:rPr>
              <a:t> is weather phenomena like Significant Weather phenomena (SIGMETs) and turbulence present major hazards for aircraft. Real-time analysis of these weather developments is computation-intensive and not easily achievable by pilots while flying. AI can provide suggested routing by examining all available variables.</a:t>
            </a:r>
          </a:p>
          <a:p>
            <a:r>
              <a:rPr lang="en-GB" sz="1800" dirty="0">
                <a:effectLst/>
              </a:rPr>
              <a:t>Detecting </a:t>
            </a:r>
            <a:r>
              <a:rPr lang="en-GB" sz="1800" b="1" dirty="0">
                <a:effectLst/>
              </a:rPr>
              <a:t>turbulence</a:t>
            </a:r>
            <a:r>
              <a:rPr lang="en-GB" sz="1800" dirty="0">
                <a:effectLst/>
              </a:rPr>
              <a:t> mid-flight and the computation of </a:t>
            </a:r>
            <a:r>
              <a:rPr lang="en-GB" sz="1800" b="1" dirty="0">
                <a:effectLst/>
              </a:rPr>
              <a:t>weather models </a:t>
            </a:r>
            <a:r>
              <a:rPr lang="en-GB" sz="1800" dirty="0">
                <a:effectLst/>
              </a:rPr>
              <a:t>can provide active recommendations to manned and unmanned systems on desirable routes. Given the high probability that more than one flight may be diverted, AI can provide “swarm”-like fleet management.</a:t>
            </a:r>
          </a:p>
          <a:p>
            <a:r>
              <a:rPr lang="en-GB" sz="1800" dirty="0">
                <a:effectLst/>
              </a:rPr>
              <a:t>Artificial intelligence (AI) is being used to </a:t>
            </a:r>
            <a:r>
              <a:rPr lang="en-GB" sz="1800" b="1" dirty="0">
                <a:effectLst/>
              </a:rPr>
              <a:t>improve weather prediction </a:t>
            </a:r>
            <a:r>
              <a:rPr lang="en-GB" sz="1800" dirty="0">
                <a:effectLst/>
              </a:rPr>
              <a:t>and turbulence detection, which can help to enhance flight safety. </a:t>
            </a:r>
          </a:p>
          <a:p>
            <a:r>
              <a:rPr lang="en-GB" sz="1800" dirty="0">
                <a:effectLst/>
              </a:rPr>
              <a:t>AI-powered weather prediction systems can be used to generate more </a:t>
            </a:r>
            <a:r>
              <a:rPr lang="en-GB" sz="1800" b="1" dirty="0">
                <a:effectLst/>
              </a:rPr>
              <a:t>accurate and up-to-date weather forecasts</a:t>
            </a:r>
            <a:r>
              <a:rPr lang="en-GB" sz="1800" dirty="0">
                <a:effectLst/>
              </a:rPr>
              <a:t>.</a:t>
            </a:r>
          </a:p>
          <a:p>
            <a:r>
              <a:rPr lang="en-GB" sz="1800" dirty="0"/>
              <a:t>Using AI in weather prediction and turbulence detection transforms how airlines </a:t>
            </a:r>
            <a:r>
              <a:rPr lang="en-GB" sz="1800" b="1" dirty="0"/>
              <a:t>monitor and manage weather-related risks</a:t>
            </a:r>
            <a:r>
              <a:rPr lang="en-GB" sz="1800" dirty="0"/>
              <a:t>, making air transport safer, more efficient, and more comfortable for passengers</a:t>
            </a:r>
          </a:p>
        </p:txBody>
      </p:sp>
      <p:pic>
        <p:nvPicPr>
          <p:cNvPr id="6" name="Picture 5" descr="Lightning striking lightning in the sky&#10;&#10;Description automatically generated">
            <a:extLst>
              <a:ext uri="{FF2B5EF4-FFF2-40B4-BE49-F238E27FC236}">
                <a16:creationId xmlns:a16="http://schemas.microsoft.com/office/drawing/2014/main" id="{8EA2CBA3-9CAA-53CA-594D-A9C54A801681}"/>
              </a:ext>
            </a:extLst>
          </p:cNvPr>
          <p:cNvPicPr>
            <a:picLocks noChangeAspect="1"/>
          </p:cNvPicPr>
          <p:nvPr/>
        </p:nvPicPr>
        <p:blipFill>
          <a:blip r:embed="rId2"/>
          <a:stretch>
            <a:fillRect/>
          </a:stretch>
        </p:blipFill>
        <p:spPr>
          <a:xfrm>
            <a:off x="9127182" y="1553777"/>
            <a:ext cx="2904518" cy="4351339"/>
          </a:xfrm>
          <a:prstGeom prst="rect">
            <a:avLst/>
          </a:prstGeom>
          <a:noFill/>
        </p:spPr>
      </p:pic>
    </p:spTree>
    <p:extLst>
      <p:ext uri="{BB962C8B-B14F-4D97-AF65-F5344CB8AC3E}">
        <p14:creationId xmlns:p14="http://schemas.microsoft.com/office/powerpoint/2010/main" val="34038825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6399420-5A36-0013-0CB8-9A178A1B0689}"/>
              </a:ext>
            </a:extLst>
          </p:cNvPr>
          <p:cNvSpPr>
            <a:spLocks noGrp="1"/>
          </p:cNvSpPr>
          <p:nvPr>
            <p:ph type="title"/>
          </p:nvPr>
        </p:nvSpPr>
        <p:spPr>
          <a:xfrm>
            <a:off x="558109" y="68569"/>
            <a:ext cx="10515600" cy="1325563"/>
          </a:xfrm>
        </p:spPr>
        <p:txBody>
          <a:bodyPr anchor="ctr">
            <a:normAutofit/>
          </a:bodyPr>
          <a:lstStyle/>
          <a:p>
            <a:r>
              <a:rPr lang="en-GB">
                <a:effectLst/>
              </a:rPr>
              <a:t>AI in Flight Planning</a:t>
            </a:r>
            <a:endParaRPr lang="en-US"/>
          </a:p>
        </p:txBody>
      </p:sp>
      <p:pic>
        <p:nvPicPr>
          <p:cNvPr id="6" name="Picture 5" descr="A jet flying in the sky&#10;&#10;Description automatically generated">
            <a:extLst>
              <a:ext uri="{FF2B5EF4-FFF2-40B4-BE49-F238E27FC236}">
                <a16:creationId xmlns:a16="http://schemas.microsoft.com/office/drawing/2014/main" id="{438FD619-7A7A-97F9-90CC-D7E29C3359FF}"/>
              </a:ext>
            </a:extLst>
          </p:cNvPr>
          <p:cNvPicPr>
            <a:picLocks noChangeAspect="1"/>
          </p:cNvPicPr>
          <p:nvPr/>
        </p:nvPicPr>
        <p:blipFill rotWithShape="1">
          <a:blip r:embed="rId2"/>
          <a:srcRect t="23234" r="1" b="20712"/>
          <a:stretch/>
        </p:blipFill>
        <p:spPr>
          <a:xfrm>
            <a:off x="558109" y="1825625"/>
            <a:ext cx="2909774" cy="3492609"/>
          </a:xfrm>
          <a:prstGeom prst="rect">
            <a:avLst/>
          </a:prstGeom>
          <a:noFill/>
        </p:spPr>
      </p:pic>
      <p:sp>
        <p:nvSpPr>
          <p:cNvPr id="11" name="Content Placeholder 2">
            <a:extLst>
              <a:ext uri="{FF2B5EF4-FFF2-40B4-BE49-F238E27FC236}">
                <a16:creationId xmlns:a16="http://schemas.microsoft.com/office/drawing/2014/main" id="{B87F2FFC-F291-989A-E82E-C335B38F2A26}"/>
              </a:ext>
            </a:extLst>
          </p:cNvPr>
          <p:cNvSpPr>
            <a:spLocks noGrp="1"/>
          </p:cNvSpPr>
          <p:nvPr>
            <p:ph sz="half" idx="2"/>
          </p:nvPr>
        </p:nvSpPr>
        <p:spPr>
          <a:xfrm>
            <a:off x="4250725" y="1394133"/>
            <a:ext cx="7455244" cy="4782832"/>
          </a:xfrm>
        </p:spPr>
        <p:txBody>
          <a:bodyPr>
            <a:normAutofit/>
          </a:bodyPr>
          <a:lstStyle/>
          <a:p>
            <a:pPr marL="0" indent="0">
              <a:buNone/>
            </a:pPr>
            <a:r>
              <a:rPr lang="en-GB" sz="2000" dirty="0">
                <a:effectLst/>
              </a:rPr>
              <a:t>AI-powered systems are being used to automate tasks, make predictions, and provide recommendations that can help pilots and dispatchers to plan more efficient and safe flights:</a:t>
            </a:r>
          </a:p>
          <a:p>
            <a:r>
              <a:rPr lang="en-GB" sz="2000" b="1" dirty="0">
                <a:effectLst/>
              </a:rPr>
              <a:t>Automating tasks</a:t>
            </a:r>
            <a:r>
              <a:rPr lang="en-GB" sz="2000" dirty="0">
                <a:effectLst/>
              </a:rPr>
              <a:t>: AI-powered systems can automate tasks humans perform, such as weather forecasting and route planning. </a:t>
            </a:r>
          </a:p>
          <a:p>
            <a:r>
              <a:rPr lang="en-GB" sz="2000" b="1" dirty="0">
                <a:effectLst/>
              </a:rPr>
              <a:t>Making predictions</a:t>
            </a:r>
            <a:r>
              <a:rPr lang="en-GB" sz="2000" dirty="0">
                <a:effectLst/>
              </a:rPr>
              <a:t>: AI-powered systems can predict weather conditions, traffic congestions / delays, and other factors affecting flight planning. </a:t>
            </a:r>
          </a:p>
          <a:p>
            <a:r>
              <a:rPr lang="en-GB" sz="2000" b="1" dirty="0">
                <a:effectLst/>
              </a:rPr>
              <a:t>Providing recommendations</a:t>
            </a:r>
            <a:r>
              <a:rPr lang="en-GB" sz="2000" dirty="0">
                <a:effectLst/>
              </a:rPr>
              <a:t>: AI-powered systems can advise pilots and dispatchers about optimum routes, weather conditions, and other factors. </a:t>
            </a:r>
          </a:p>
          <a:p>
            <a:endParaRPr lang="en-US" sz="2000" dirty="0"/>
          </a:p>
        </p:txBody>
      </p:sp>
    </p:spTree>
    <p:extLst>
      <p:ext uri="{BB962C8B-B14F-4D97-AF65-F5344CB8AC3E}">
        <p14:creationId xmlns:p14="http://schemas.microsoft.com/office/powerpoint/2010/main" val="888064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3CFC8-68C6-94FD-8959-FB302437A61E}"/>
              </a:ext>
            </a:extLst>
          </p:cNvPr>
          <p:cNvSpPr>
            <a:spLocks noGrp="1"/>
          </p:cNvSpPr>
          <p:nvPr>
            <p:ph type="title"/>
          </p:nvPr>
        </p:nvSpPr>
        <p:spPr>
          <a:xfrm>
            <a:off x="558109" y="68569"/>
            <a:ext cx="10515600" cy="1325563"/>
          </a:xfrm>
        </p:spPr>
        <p:txBody>
          <a:bodyPr anchor="ctr">
            <a:normAutofit/>
          </a:bodyPr>
          <a:lstStyle/>
          <a:p>
            <a:r>
              <a:rPr lang="en-GB">
                <a:effectLst/>
              </a:rPr>
              <a:t>AI in Flight Planning</a:t>
            </a:r>
            <a:endParaRPr lang="en-GB" dirty="0"/>
          </a:p>
        </p:txBody>
      </p:sp>
      <p:pic>
        <p:nvPicPr>
          <p:cNvPr id="5" name="Picture 4" descr="An aerial view of an airport&#10;&#10;Description automatically generated">
            <a:extLst>
              <a:ext uri="{FF2B5EF4-FFF2-40B4-BE49-F238E27FC236}">
                <a16:creationId xmlns:a16="http://schemas.microsoft.com/office/drawing/2014/main" id="{C9D98349-B5BD-1124-1736-13950C76A487}"/>
              </a:ext>
            </a:extLst>
          </p:cNvPr>
          <p:cNvPicPr>
            <a:picLocks noChangeAspect="1"/>
          </p:cNvPicPr>
          <p:nvPr/>
        </p:nvPicPr>
        <p:blipFill rotWithShape="1">
          <a:blip r:embed="rId2"/>
          <a:srcRect t="16023"/>
          <a:stretch/>
        </p:blipFill>
        <p:spPr>
          <a:xfrm>
            <a:off x="558109" y="1825626"/>
            <a:ext cx="4064983" cy="3413640"/>
          </a:xfrm>
          <a:prstGeom prst="rect">
            <a:avLst/>
          </a:prstGeom>
          <a:noFill/>
        </p:spPr>
      </p:pic>
      <p:sp>
        <p:nvSpPr>
          <p:cNvPr id="3" name="Content Placeholder 2">
            <a:extLst>
              <a:ext uri="{FF2B5EF4-FFF2-40B4-BE49-F238E27FC236}">
                <a16:creationId xmlns:a16="http://schemas.microsoft.com/office/drawing/2014/main" id="{8DD0A7F3-6477-2AA5-9EF1-73D2D2CC58C0}"/>
              </a:ext>
            </a:extLst>
          </p:cNvPr>
          <p:cNvSpPr>
            <a:spLocks noGrp="1"/>
          </p:cNvSpPr>
          <p:nvPr>
            <p:ph sz="half" idx="2"/>
          </p:nvPr>
        </p:nvSpPr>
        <p:spPr>
          <a:xfrm>
            <a:off x="4843849" y="1223319"/>
            <a:ext cx="6862119" cy="4953645"/>
          </a:xfrm>
        </p:spPr>
        <p:txBody>
          <a:bodyPr>
            <a:normAutofit/>
          </a:bodyPr>
          <a:lstStyle/>
          <a:p>
            <a:pPr marL="0" indent="0">
              <a:buNone/>
            </a:pPr>
            <a:r>
              <a:rPr lang="en-GB" sz="2000" dirty="0">
                <a:effectLst/>
              </a:rPr>
              <a:t>AI can help pilots and dispatchers plan more efficient and safe flights:</a:t>
            </a:r>
          </a:p>
          <a:p>
            <a:r>
              <a:rPr lang="en-GB" sz="2000" b="1" dirty="0">
                <a:effectLst/>
              </a:rPr>
              <a:t>Reduced workload</a:t>
            </a:r>
            <a:r>
              <a:rPr lang="en-GB" sz="2000" dirty="0">
                <a:effectLst/>
              </a:rPr>
              <a:t>: AI-powered systems can help to reduce the workload on pilots and dispatchers by automating tasks.</a:t>
            </a:r>
          </a:p>
          <a:p>
            <a:r>
              <a:rPr lang="en-GB" sz="2000" b="1" dirty="0">
                <a:effectLst/>
              </a:rPr>
              <a:t>Improved safety</a:t>
            </a:r>
            <a:r>
              <a:rPr lang="en-GB" sz="2000" dirty="0">
                <a:effectLst/>
              </a:rPr>
              <a:t>: AI-powered systems can help to improve safety by providing pilots and dispatchers with more accurate and up-to-date information.</a:t>
            </a:r>
          </a:p>
          <a:p>
            <a:r>
              <a:rPr lang="en-GB" sz="2000" b="1" dirty="0">
                <a:effectLst/>
              </a:rPr>
              <a:t>Enhanced situational awareness </a:t>
            </a:r>
            <a:r>
              <a:rPr lang="en-GB" sz="2000" dirty="0">
                <a:effectLst/>
              </a:rPr>
              <a:t>help aviation ecosystem in the decision-making process.</a:t>
            </a:r>
          </a:p>
          <a:p>
            <a:r>
              <a:rPr lang="en-GB" sz="2000" b="1" dirty="0">
                <a:effectLst/>
              </a:rPr>
              <a:t>Increased efficiency</a:t>
            </a:r>
            <a:r>
              <a:rPr lang="en-GB" sz="2000" dirty="0">
                <a:effectLst/>
              </a:rPr>
              <a:t>: AI-powered systems can increase efficiency by automating tasks and providing recommendations following optimization principles.</a:t>
            </a:r>
          </a:p>
          <a:p>
            <a:endParaRPr lang="en-GB" sz="2000" dirty="0"/>
          </a:p>
        </p:txBody>
      </p:sp>
    </p:spTree>
    <p:extLst>
      <p:ext uri="{BB962C8B-B14F-4D97-AF65-F5344CB8AC3E}">
        <p14:creationId xmlns:p14="http://schemas.microsoft.com/office/powerpoint/2010/main" val="2034549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7AAFB-52E0-CC22-2A88-56A55A3F42A9}"/>
              </a:ext>
            </a:extLst>
          </p:cNvPr>
          <p:cNvSpPr>
            <a:spLocks noGrp="1"/>
          </p:cNvSpPr>
          <p:nvPr>
            <p:ph type="title"/>
          </p:nvPr>
        </p:nvSpPr>
        <p:spPr>
          <a:xfrm>
            <a:off x="558109" y="68569"/>
            <a:ext cx="10515600" cy="1325563"/>
          </a:xfrm>
        </p:spPr>
        <p:txBody>
          <a:bodyPr anchor="ctr">
            <a:normAutofit/>
          </a:bodyPr>
          <a:lstStyle/>
          <a:p>
            <a:r>
              <a:rPr lang="en-GB">
                <a:effectLst/>
              </a:rPr>
              <a:t>AI in Flight Planning</a:t>
            </a:r>
            <a:endParaRPr lang="en-GB" dirty="0"/>
          </a:p>
        </p:txBody>
      </p:sp>
      <p:pic>
        <p:nvPicPr>
          <p:cNvPr id="5" name="Picture 4" descr="The cockpit of an airplane&#10;&#10;Description automatically generated">
            <a:extLst>
              <a:ext uri="{FF2B5EF4-FFF2-40B4-BE49-F238E27FC236}">
                <a16:creationId xmlns:a16="http://schemas.microsoft.com/office/drawing/2014/main" id="{F97320FB-781B-0196-A5A5-1FE40C7A4444}"/>
              </a:ext>
            </a:extLst>
          </p:cNvPr>
          <p:cNvPicPr>
            <a:picLocks noChangeAspect="1"/>
          </p:cNvPicPr>
          <p:nvPr/>
        </p:nvPicPr>
        <p:blipFill rotWithShape="1">
          <a:blip r:embed="rId2"/>
          <a:srcRect t="28767" r="1" b="15179"/>
          <a:stretch/>
        </p:blipFill>
        <p:spPr>
          <a:xfrm>
            <a:off x="558109" y="1825626"/>
            <a:ext cx="4153269" cy="3487780"/>
          </a:xfrm>
          <a:prstGeom prst="rect">
            <a:avLst/>
          </a:prstGeom>
          <a:noFill/>
        </p:spPr>
      </p:pic>
      <p:sp>
        <p:nvSpPr>
          <p:cNvPr id="3" name="Content Placeholder 2">
            <a:extLst>
              <a:ext uri="{FF2B5EF4-FFF2-40B4-BE49-F238E27FC236}">
                <a16:creationId xmlns:a16="http://schemas.microsoft.com/office/drawing/2014/main" id="{44C97437-65A0-2F27-7E8F-6265E8D59456}"/>
              </a:ext>
            </a:extLst>
          </p:cNvPr>
          <p:cNvSpPr>
            <a:spLocks noGrp="1"/>
          </p:cNvSpPr>
          <p:nvPr>
            <p:ph sz="half" idx="2"/>
          </p:nvPr>
        </p:nvSpPr>
        <p:spPr>
          <a:xfrm>
            <a:off x="4969480" y="1265879"/>
            <a:ext cx="6664411" cy="5216874"/>
          </a:xfrm>
        </p:spPr>
        <p:txBody>
          <a:bodyPr>
            <a:noAutofit/>
          </a:bodyPr>
          <a:lstStyle/>
          <a:p>
            <a:r>
              <a:rPr lang="en-GB" sz="1800" b="1" dirty="0">
                <a:effectLst/>
              </a:rPr>
              <a:t>Weather Forecasting</a:t>
            </a:r>
            <a:r>
              <a:rPr lang="en-GB" sz="1800" dirty="0">
                <a:effectLst/>
              </a:rPr>
              <a:t>: AI analyses weather data and predicts weather patterns, allowing airlines to plan flights avoiding adverse weather conditions and reduce delays. </a:t>
            </a:r>
          </a:p>
          <a:p>
            <a:r>
              <a:rPr lang="en-GB" sz="1800" b="1" dirty="0">
                <a:effectLst/>
              </a:rPr>
              <a:t>Aircraft Performance</a:t>
            </a:r>
            <a:r>
              <a:rPr lang="en-GB" sz="1800" dirty="0">
                <a:effectLst/>
              </a:rPr>
              <a:t>: AI is being used to optimize flight plans based on aircraft performance data, considering factors such as </a:t>
            </a:r>
            <a:r>
              <a:rPr lang="en-GB" sz="1800" b="1" dirty="0">
                <a:effectLst/>
              </a:rPr>
              <a:t>fuel consumption, speed, and altitude</a:t>
            </a:r>
            <a:r>
              <a:rPr lang="en-GB" sz="1800" dirty="0">
                <a:effectLst/>
              </a:rPr>
              <a:t>.</a:t>
            </a:r>
          </a:p>
          <a:p>
            <a:r>
              <a:rPr lang="en-GB" sz="1800" b="1" dirty="0">
                <a:effectLst/>
              </a:rPr>
              <a:t>Route Optimisation</a:t>
            </a:r>
            <a:r>
              <a:rPr lang="en-GB" sz="1800" dirty="0">
                <a:effectLst/>
              </a:rPr>
              <a:t>: AI optimizes flight routes, considering factors such as wind patterns, weather, airspace restrictions, and airport congestion. </a:t>
            </a:r>
          </a:p>
          <a:p>
            <a:r>
              <a:rPr lang="en-GB" sz="1800" b="1" dirty="0">
                <a:effectLst/>
              </a:rPr>
              <a:t>Airport Operations</a:t>
            </a:r>
            <a:r>
              <a:rPr lang="en-GB" sz="1800" dirty="0">
                <a:effectLst/>
              </a:rPr>
              <a:t>: AI optimizes airport operations, considering gate availability, ground handling capacity, and passenger traffic. </a:t>
            </a:r>
          </a:p>
          <a:p>
            <a:r>
              <a:rPr lang="en-GB" sz="1800" b="1" dirty="0">
                <a:effectLst/>
              </a:rPr>
              <a:t>Flight Planning Software</a:t>
            </a:r>
            <a:r>
              <a:rPr lang="en-GB" sz="1800" dirty="0">
                <a:effectLst/>
              </a:rPr>
              <a:t>: AI is used to develop flight planning software to analyse substantial amounts of data and optimize flight plans in real-time. </a:t>
            </a:r>
          </a:p>
        </p:txBody>
      </p:sp>
    </p:spTree>
    <p:extLst>
      <p:ext uri="{BB962C8B-B14F-4D97-AF65-F5344CB8AC3E}">
        <p14:creationId xmlns:p14="http://schemas.microsoft.com/office/powerpoint/2010/main" val="4420225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817615-A5EF-6BA4-3DF5-FE89E54D8DD8}"/>
              </a:ext>
            </a:extLst>
          </p:cNvPr>
          <p:cNvSpPr>
            <a:spLocks noGrp="1"/>
          </p:cNvSpPr>
          <p:nvPr>
            <p:ph type="title"/>
          </p:nvPr>
        </p:nvSpPr>
        <p:spPr>
          <a:xfrm>
            <a:off x="558109" y="68569"/>
            <a:ext cx="10515600" cy="1325563"/>
          </a:xfrm>
        </p:spPr>
        <p:txBody>
          <a:bodyPr anchor="ctr">
            <a:normAutofit/>
          </a:bodyPr>
          <a:lstStyle/>
          <a:p>
            <a:r>
              <a:rPr lang="en-GB">
                <a:effectLst/>
              </a:rPr>
              <a:t>AI in flight crew scheduling</a:t>
            </a:r>
            <a:br>
              <a:rPr lang="en-GB">
                <a:effectLst/>
              </a:rPr>
            </a:br>
            <a:r>
              <a:rPr lang="en-GB">
                <a:effectLst/>
              </a:rPr>
              <a:t/>
            </a:r>
            <a:br>
              <a:rPr lang="en-GB">
                <a:effectLst/>
              </a:rPr>
            </a:br>
            <a:endParaRPr lang="en-GB" dirty="0"/>
          </a:p>
        </p:txBody>
      </p:sp>
      <p:pic>
        <p:nvPicPr>
          <p:cNvPr id="5" name="Picture 4" descr="An airplane flying in the sky&#10;&#10;Description automatically generated">
            <a:extLst>
              <a:ext uri="{FF2B5EF4-FFF2-40B4-BE49-F238E27FC236}">
                <a16:creationId xmlns:a16="http://schemas.microsoft.com/office/drawing/2014/main" id="{05D5917A-B50A-78E1-0FBA-FF6978A2560C}"/>
              </a:ext>
            </a:extLst>
          </p:cNvPr>
          <p:cNvPicPr>
            <a:picLocks noChangeAspect="1"/>
          </p:cNvPicPr>
          <p:nvPr/>
        </p:nvPicPr>
        <p:blipFill>
          <a:blip r:embed="rId2"/>
          <a:stretch>
            <a:fillRect/>
          </a:stretch>
        </p:blipFill>
        <p:spPr>
          <a:xfrm>
            <a:off x="189125" y="1394132"/>
            <a:ext cx="2904518" cy="4351339"/>
          </a:xfrm>
          <a:prstGeom prst="rect">
            <a:avLst/>
          </a:prstGeom>
          <a:noFill/>
        </p:spPr>
      </p:pic>
      <p:sp>
        <p:nvSpPr>
          <p:cNvPr id="3" name="Content Placeholder 2">
            <a:extLst>
              <a:ext uri="{FF2B5EF4-FFF2-40B4-BE49-F238E27FC236}">
                <a16:creationId xmlns:a16="http://schemas.microsoft.com/office/drawing/2014/main" id="{06A5B20B-D731-C429-2927-62930E19986B}"/>
              </a:ext>
            </a:extLst>
          </p:cNvPr>
          <p:cNvSpPr>
            <a:spLocks noGrp="1"/>
          </p:cNvSpPr>
          <p:nvPr>
            <p:ph sz="half" idx="2"/>
          </p:nvPr>
        </p:nvSpPr>
        <p:spPr>
          <a:xfrm>
            <a:off x="3682315" y="1394133"/>
            <a:ext cx="8023654" cy="4782832"/>
          </a:xfrm>
        </p:spPr>
        <p:txBody>
          <a:bodyPr>
            <a:normAutofit lnSpcReduction="10000"/>
          </a:bodyPr>
          <a:lstStyle/>
          <a:p>
            <a:r>
              <a:rPr lang="en-GB" sz="2000" dirty="0">
                <a:effectLst/>
              </a:rPr>
              <a:t>AI-powered systems can </a:t>
            </a:r>
            <a:r>
              <a:rPr lang="en-GB" sz="2000" b="1" dirty="0">
                <a:effectLst/>
              </a:rPr>
              <a:t>optimize crew schedules </a:t>
            </a:r>
            <a:r>
              <a:rPr lang="en-GB" sz="2000" dirty="0">
                <a:effectLst/>
              </a:rPr>
              <a:t>by considering numerous factors, such as crew availability, flight schedules, and regulatory requirements.</a:t>
            </a:r>
          </a:p>
          <a:p>
            <a:r>
              <a:rPr lang="en-GB" sz="2000" dirty="0">
                <a:effectLst/>
              </a:rPr>
              <a:t>AI </a:t>
            </a:r>
            <a:r>
              <a:rPr lang="en-GB" sz="2000" b="1" dirty="0">
                <a:effectLst/>
              </a:rPr>
              <a:t>optimizes crew pairings </a:t>
            </a:r>
            <a:r>
              <a:rPr lang="en-GB" sz="2000" dirty="0">
                <a:effectLst/>
              </a:rPr>
              <a:t>based on crew availability, qualifications, bidding, and seniority. </a:t>
            </a:r>
          </a:p>
          <a:p>
            <a:r>
              <a:rPr lang="en-GB" sz="2000" dirty="0">
                <a:effectLst/>
              </a:rPr>
              <a:t>AI-powered systems can </a:t>
            </a:r>
            <a:r>
              <a:rPr lang="en-GB" sz="2000" b="1" dirty="0">
                <a:effectLst/>
              </a:rPr>
              <a:t>predict crew fatigue </a:t>
            </a:r>
            <a:r>
              <a:rPr lang="en-GB" sz="2000" dirty="0">
                <a:effectLst/>
              </a:rPr>
              <a:t>by analysing a range of factors, such as flight crew duty hours, sleep patterns, and stress levels. </a:t>
            </a:r>
          </a:p>
          <a:p>
            <a:r>
              <a:rPr lang="en-GB" sz="2000" dirty="0">
                <a:effectLst/>
              </a:rPr>
              <a:t>AI-powered systems can </a:t>
            </a:r>
            <a:r>
              <a:rPr lang="en-GB" sz="2000" b="1" dirty="0">
                <a:effectLst/>
              </a:rPr>
              <a:t>reduce crew costs </a:t>
            </a:r>
            <a:r>
              <a:rPr lang="en-GB" sz="2000" dirty="0">
                <a:effectLst/>
              </a:rPr>
              <a:t>by identifying opportunities to consolidate crew positions or reduce the number of crew members required on flights – standby duties and positioning.</a:t>
            </a:r>
          </a:p>
          <a:p>
            <a:r>
              <a:rPr lang="en-GB" sz="2000" dirty="0">
                <a:effectLst/>
              </a:rPr>
              <a:t>AI develop </a:t>
            </a:r>
            <a:r>
              <a:rPr lang="en-GB" sz="2000" b="1" dirty="0">
                <a:effectLst/>
              </a:rPr>
              <a:t>automated crew scheduling software </a:t>
            </a:r>
            <a:r>
              <a:rPr lang="en-GB" sz="2000" dirty="0">
                <a:effectLst/>
              </a:rPr>
              <a:t>to generate schedules quickly and efficiently. Also, develop machine learning algorithms to learn from past crew scheduling data and optimize crew assignments in real time.</a:t>
            </a:r>
          </a:p>
        </p:txBody>
      </p:sp>
    </p:spTree>
    <p:extLst>
      <p:ext uri="{BB962C8B-B14F-4D97-AF65-F5344CB8AC3E}">
        <p14:creationId xmlns:p14="http://schemas.microsoft.com/office/powerpoint/2010/main" val="35351361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6E147-7CA2-C978-C76F-C22A7F52BBD7}"/>
              </a:ext>
            </a:extLst>
          </p:cNvPr>
          <p:cNvSpPr>
            <a:spLocks noGrp="1"/>
          </p:cNvSpPr>
          <p:nvPr>
            <p:ph type="title"/>
          </p:nvPr>
        </p:nvSpPr>
        <p:spPr>
          <a:xfrm>
            <a:off x="839788" y="457200"/>
            <a:ext cx="8489563" cy="864973"/>
          </a:xfrm>
        </p:spPr>
        <p:txBody>
          <a:bodyPr anchor="t">
            <a:normAutofit fontScale="90000"/>
          </a:bodyPr>
          <a:lstStyle/>
          <a:p>
            <a:r>
              <a:rPr lang="en-GB" sz="2300" dirty="0">
                <a:effectLst/>
              </a:rPr>
              <a:t>AI-applications in airport management, security, and</a:t>
            </a:r>
            <a:br>
              <a:rPr lang="en-GB" sz="2300" dirty="0">
                <a:effectLst/>
              </a:rPr>
            </a:br>
            <a:r>
              <a:rPr lang="en-GB" sz="2300" dirty="0">
                <a:effectLst/>
              </a:rPr>
              <a:t>surveillance systems</a:t>
            </a:r>
            <a:br>
              <a:rPr lang="en-GB" sz="2300" dirty="0">
                <a:effectLst/>
              </a:rPr>
            </a:br>
            <a:endParaRPr lang="en-GB" sz="2300" dirty="0"/>
          </a:p>
        </p:txBody>
      </p:sp>
      <p:pic>
        <p:nvPicPr>
          <p:cNvPr id="5" name="Picture 4" descr="A group of people with luggage in a airport&#10;&#10;Description automatically generated">
            <a:extLst>
              <a:ext uri="{FF2B5EF4-FFF2-40B4-BE49-F238E27FC236}">
                <a16:creationId xmlns:a16="http://schemas.microsoft.com/office/drawing/2014/main" id="{094F5D51-2EF0-ABB3-B686-1AA412BD92C0}"/>
              </a:ext>
            </a:extLst>
          </p:cNvPr>
          <p:cNvPicPr>
            <a:picLocks noChangeAspect="1"/>
          </p:cNvPicPr>
          <p:nvPr/>
        </p:nvPicPr>
        <p:blipFill rotWithShape="1">
          <a:blip r:embed="rId2"/>
          <a:srcRect r="11715" b="1"/>
          <a:stretch/>
        </p:blipFill>
        <p:spPr>
          <a:xfrm>
            <a:off x="7261052" y="1754660"/>
            <a:ext cx="4712174" cy="3562694"/>
          </a:xfrm>
          <a:prstGeom prst="rect">
            <a:avLst/>
          </a:prstGeom>
          <a:noFill/>
        </p:spPr>
      </p:pic>
      <p:sp>
        <p:nvSpPr>
          <p:cNvPr id="3" name="Content Placeholder 2">
            <a:extLst>
              <a:ext uri="{FF2B5EF4-FFF2-40B4-BE49-F238E27FC236}">
                <a16:creationId xmlns:a16="http://schemas.microsoft.com/office/drawing/2014/main" id="{F70B4B23-CD6A-952C-0F2C-3F8C1C892B5A}"/>
              </a:ext>
            </a:extLst>
          </p:cNvPr>
          <p:cNvSpPr>
            <a:spLocks noGrp="1"/>
          </p:cNvSpPr>
          <p:nvPr>
            <p:ph type="body" sz="half" idx="2"/>
          </p:nvPr>
        </p:nvSpPr>
        <p:spPr>
          <a:xfrm>
            <a:off x="839788" y="1556951"/>
            <a:ext cx="5091455" cy="4312038"/>
          </a:xfrm>
        </p:spPr>
        <p:txBody>
          <a:bodyPr>
            <a:normAutofit/>
          </a:bodyPr>
          <a:lstStyle/>
          <a:p>
            <a:pPr marL="342900" indent="-342900">
              <a:buFont typeface="Arial" panose="020B0604020202020204" pitchFamily="34" charset="0"/>
              <a:buChar char="•"/>
            </a:pPr>
            <a:r>
              <a:rPr lang="en-GB" sz="2200" dirty="0">
                <a:effectLst/>
              </a:rPr>
              <a:t>Resource Allocation</a:t>
            </a:r>
          </a:p>
          <a:p>
            <a:pPr marL="342900" indent="-342900">
              <a:buFont typeface="Arial" panose="020B0604020202020204" pitchFamily="34" charset="0"/>
              <a:buChar char="•"/>
            </a:pPr>
            <a:r>
              <a:rPr lang="en-GB" sz="2200" dirty="0">
                <a:effectLst/>
              </a:rPr>
              <a:t>Passenger Flow Optimisation</a:t>
            </a:r>
          </a:p>
          <a:p>
            <a:pPr marL="342900" indent="-342900">
              <a:buFont typeface="Arial" panose="020B0604020202020204" pitchFamily="34" charset="0"/>
              <a:buChar char="•"/>
            </a:pPr>
            <a:r>
              <a:rPr lang="en-GB" sz="2200" dirty="0">
                <a:effectLst/>
              </a:rPr>
              <a:t>Predictive Maintenance for the equipment</a:t>
            </a:r>
          </a:p>
          <a:p>
            <a:pPr marL="342900" indent="-342900">
              <a:buFont typeface="Arial" panose="020B0604020202020204" pitchFamily="34" charset="0"/>
              <a:buChar char="•"/>
            </a:pPr>
            <a:r>
              <a:rPr lang="en-GB" sz="2200" dirty="0">
                <a:effectLst/>
              </a:rPr>
              <a:t>Energy Management</a:t>
            </a:r>
          </a:p>
          <a:p>
            <a:pPr marL="342900" indent="-342900">
              <a:buFont typeface="Arial" panose="020B0604020202020204" pitchFamily="34" charset="0"/>
              <a:buChar char="•"/>
            </a:pPr>
            <a:r>
              <a:rPr lang="en-GB" sz="2200" dirty="0"/>
              <a:t>P</a:t>
            </a:r>
            <a:r>
              <a:rPr lang="en-GB" sz="2200" dirty="0">
                <a:effectLst/>
              </a:rPr>
              <a:t>assenger flow optimization</a:t>
            </a:r>
          </a:p>
          <a:p>
            <a:pPr marL="800089" lvl="1" indent="-342900">
              <a:buFont typeface="Arial" panose="020B0604020202020204" pitchFamily="34" charset="0"/>
              <a:buChar char="•"/>
            </a:pPr>
            <a:r>
              <a:rPr lang="en-GB" sz="1800" dirty="0">
                <a:effectLst/>
              </a:rPr>
              <a:t>Predictive analytics</a:t>
            </a:r>
          </a:p>
          <a:p>
            <a:pPr marL="800089" lvl="1" indent="-342900">
              <a:buFont typeface="Arial" panose="020B0604020202020204" pitchFamily="34" charset="0"/>
              <a:buChar char="•"/>
            </a:pPr>
            <a:r>
              <a:rPr lang="en-GB" sz="1800" dirty="0">
                <a:effectLst/>
              </a:rPr>
              <a:t>Recommendation engines, services and amenities</a:t>
            </a:r>
          </a:p>
          <a:p>
            <a:pPr marL="800089" lvl="1" indent="-342900">
              <a:buFont typeface="Arial" panose="020B0604020202020204" pitchFamily="34" charset="0"/>
              <a:buChar char="•"/>
            </a:pPr>
            <a:r>
              <a:rPr lang="en-GB" sz="1800" dirty="0">
                <a:effectLst/>
              </a:rPr>
              <a:t>Self-service kiosks, save time.</a:t>
            </a:r>
          </a:p>
          <a:p>
            <a:pPr lvl="1"/>
            <a:endParaRPr lang="en-GB" sz="1900" dirty="0">
              <a:effectLst/>
            </a:endParaRPr>
          </a:p>
          <a:p>
            <a:pPr lvl="1"/>
            <a:endParaRPr lang="en-GB" sz="1900" dirty="0">
              <a:effectLst/>
            </a:endParaRPr>
          </a:p>
          <a:p>
            <a:endParaRPr lang="en-GB" sz="1900" dirty="0">
              <a:effectLst/>
            </a:endParaRPr>
          </a:p>
          <a:p>
            <a:endParaRPr lang="en-GB" sz="1900" dirty="0"/>
          </a:p>
        </p:txBody>
      </p:sp>
    </p:spTree>
    <p:extLst>
      <p:ext uri="{BB962C8B-B14F-4D97-AF65-F5344CB8AC3E}">
        <p14:creationId xmlns:p14="http://schemas.microsoft.com/office/powerpoint/2010/main" val="2094640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4A376-8043-099D-A005-14D4AAC89308}"/>
              </a:ext>
            </a:extLst>
          </p:cNvPr>
          <p:cNvSpPr>
            <a:spLocks noGrp="1"/>
          </p:cNvSpPr>
          <p:nvPr>
            <p:ph type="title"/>
          </p:nvPr>
        </p:nvSpPr>
        <p:spPr>
          <a:xfrm>
            <a:off x="558109" y="68569"/>
            <a:ext cx="10515600" cy="1325563"/>
          </a:xfrm>
        </p:spPr>
        <p:txBody>
          <a:bodyPr anchor="ctr">
            <a:normAutofit/>
          </a:bodyPr>
          <a:lstStyle/>
          <a:p>
            <a:r>
              <a:rPr lang="en-GB" dirty="0"/>
              <a:t>Airport Security</a:t>
            </a:r>
          </a:p>
        </p:txBody>
      </p:sp>
      <p:sp>
        <p:nvSpPr>
          <p:cNvPr id="3" name="Content Placeholder 2">
            <a:extLst>
              <a:ext uri="{FF2B5EF4-FFF2-40B4-BE49-F238E27FC236}">
                <a16:creationId xmlns:a16="http://schemas.microsoft.com/office/drawing/2014/main" id="{F3EB08E4-3A52-8571-1E2A-452E6DF75C30}"/>
              </a:ext>
            </a:extLst>
          </p:cNvPr>
          <p:cNvSpPr>
            <a:spLocks noGrp="1"/>
          </p:cNvSpPr>
          <p:nvPr>
            <p:ph sz="half" idx="1"/>
          </p:nvPr>
        </p:nvSpPr>
        <p:spPr>
          <a:xfrm>
            <a:off x="558108" y="1825625"/>
            <a:ext cx="6497599" cy="4501034"/>
          </a:xfrm>
        </p:spPr>
        <p:txBody>
          <a:bodyPr>
            <a:normAutofit/>
          </a:bodyPr>
          <a:lstStyle/>
          <a:p>
            <a:r>
              <a:rPr lang="en-GB" sz="2400" dirty="0">
                <a:effectLst/>
              </a:rPr>
              <a:t>Video Surveillance</a:t>
            </a:r>
          </a:p>
          <a:p>
            <a:r>
              <a:rPr lang="en-GB" sz="2400" dirty="0">
                <a:effectLst/>
              </a:rPr>
              <a:t>Facial Recognition</a:t>
            </a:r>
          </a:p>
          <a:p>
            <a:r>
              <a:rPr lang="en-GB" sz="2400" dirty="0">
                <a:effectLst/>
              </a:rPr>
              <a:t>Behaviour Analysis</a:t>
            </a:r>
          </a:p>
          <a:p>
            <a:r>
              <a:rPr lang="en-GB" sz="2400" dirty="0">
                <a:effectLst/>
              </a:rPr>
              <a:t>Threat Detection</a:t>
            </a:r>
          </a:p>
          <a:p>
            <a:r>
              <a:rPr lang="en-GB" sz="2400" dirty="0">
                <a:effectLst/>
              </a:rPr>
              <a:t>Predictive Analytics</a:t>
            </a:r>
          </a:p>
          <a:p>
            <a:r>
              <a:rPr lang="en-GB" sz="2400" dirty="0">
                <a:effectLst/>
              </a:rPr>
              <a:t>Automated Access Control</a:t>
            </a:r>
          </a:p>
          <a:p>
            <a:r>
              <a:rPr lang="en-GB" sz="2400" dirty="0">
                <a:effectLst/>
              </a:rPr>
              <a:t>Real-time Alerting</a:t>
            </a:r>
          </a:p>
          <a:p>
            <a:r>
              <a:rPr lang="en-GB" sz="2400" dirty="0">
                <a:effectLst/>
              </a:rPr>
              <a:t>Data Analysis and Forensics</a:t>
            </a:r>
          </a:p>
          <a:p>
            <a:pPr marL="0" indent="0">
              <a:buNone/>
            </a:pPr>
            <a:endParaRPr lang="en-GB" sz="2400" dirty="0">
              <a:effectLst/>
            </a:endParaRPr>
          </a:p>
          <a:p>
            <a:pPr marL="0" indent="0">
              <a:buNone/>
            </a:pPr>
            <a:endParaRPr lang="en-GB" sz="2400" dirty="0"/>
          </a:p>
        </p:txBody>
      </p:sp>
      <p:pic>
        <p:nvPicPr>
          <p:cNvPr id="5" name="Picture 4" descr="People walking in an airport&#10;&#10;Description automatically generated">
            <a:extLst>
              <a:ext uri="{FF2B5EF4-FFF2-40B4-BE49-F238E27FC236}">
                <a16:creationId xmlns:a16="http://schemas.microsoft.com/office/drawing/2014/main" id="{702D171E-5A9C-E861-2A50-FC248AD74FDD}"/>
              </a:ext>
            </a:extLst>
          </p:cNvPr>
          <p:cNvPicPr>
            <a:picLocks noChangeAspect="1"/>
          </p:cNvPicPr>
          <p:nvPr/>
        </p:nvPicPr>
        <p:blipFill rotWithShape="1">
          <a:blip r:embed="rId2"/>
          <a:srcRect l="4905" r="5941" b="-1"/>
          <a:stretch/>
        </p:blipFill>
        <p:spPr>
          <a:xfrm>
            <a:off x="7526188" y="1825626"/>
            <a:ext cx="4179780" cy="3129434"/>
          </a:xfrm>
          <a:prstGeom prst="rect">
            <a:avLst/>
          </a:prstGeom>
          <a:noFill/>
        </p:spPr>
      </p:pic>
    </p:spTree>
    <p:extLst>
      <p:ext uri="{BB962C8B-B14F-4D97-AF65-F5344CB8AC3E}">
        <p14:creationId xmlns:p14="http://schemas.microsoft.com/office/powerpoint/2010/main" val="35064632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FC7E8E4-6B9A-2558-8368-151106EF6FA0}"/>
              </a:ext>
            </a:extLst>
          </p:cNvPr>
          <p:cNvSpPr>
            <a:spLocks noGrp="1"/>
          </p:cNvSpPr>
          <p:nvPr>
            <p:ph type="title"/>
          </p:nvPr>
        </p:nvSpPr>
        <p:spPr>
          <a:xfrm>
            <a:off x="559512" y="450253"/>
            <a:ext cx="10515600" cy="958583"/>
          </a:xfrm>
        </p:spPr>
        <p:txBody>
          <a:bodyPr anchor="t">
            <a:normAutofit/>
          </a:bodyPr>
          <a:lstStyle/>
          <a:p>
            <a:r>
              <a:rPr lang="en-GB">
                <a:effectLst/>
              </a:rPr>
              <a:t>Fundamentals of AI, ML, and Data Science</a:t>
            </a:r>
            <a:endParaRPr lang="en-US" dirty="0"/>
          </a:p>
        </p:txBody>
      </p:sp>
      <p:pic>
        <p:nvPicPr>
          <p:cNvPr id="5" name="Picture 4">
            <a:extLst>
              <a:ext uri="{FF2B5EF4-FFF2-40B4-BE49-F238E27FC236}">
                <a16:creationId xmlns:a16="http://schemas.microsoft.com/office/drawing/2014/main" id="{C0E32876-A05F-011F-09E3-838673A4F76C}"/>
              </a:ext>
            </a:extLst>
          </p:cNvPr>
          <p:cNvPicPr>
            <a:picLocks noChangeAspect="1"/>
          </p:cNvPicPr>
          <p:nvPr/>
        </p:nvPicPr>
        <p:blipFill>
          <a:blip r:embed="rId2"/>
          <a:stretch>
            <a:fillRect/>
          </a:stretch>
        </p:blipFill>
        <p:spPr>
          <a:xfrm>
            <a:off x="1481958" y="1240022"/>
            <a:ext cx="9225003" cy="5166000"/>
          </a:xfrm>
          <a:prstGeom prst="rect">
            <a:avLst/>
          </a:prstGeom>
          <a:noFill/>
        </p:spPr>
      </p:pic>
    </p:spTree>
    <p:extLst>
      <p:ext uri="{BB962C8B-B14F-4D97-AF65-F5344CB8AC3E}">
        <p14:creationId xmlns:p14="http://schemas.microsoft.com/office/powerpoint/2010/main" val="9377113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2EE3D-B02F-9180-A270-C87BB2E32E14}"/>
              </a:ext>
            </a:extLst>
          </p:cNvPr>
          <p:cNvSpPr>
            <a:spLocks noGrp="1"/>
          </p:cNvSpPr>
          <p:nvPr>
            <p:ph type="title"/>
          </p:nvPr>
        </p:nvSpPr>
        <p:spPr>
          <a:xfrm>
            <a:off x="558109" y="68569"/>
            <a:ext cx="10515600" cy="1325563"/>
          </a:xfrm>
        </p:spPr>
        <p:txBody>
          <a:bodyPr anchor="ctr">
            <a:normAutofit/>
          </a:bodyPr>
          <a:lstStyle/>
          <a:p>
            <a:r>
              <a:rPr lang="en-GB" dirty="0"/>
              <a:t>Constraints</a:t>
            </a:r>
          </a:p>
        </p:txBody>
      </p:sp>
      <p:pic>
        <p:nvPicPr>
          <p:cNvPr id="5" name="Picture 4" descr="A plane flying in the sky&#10;&#10;Description automatically generated">
            <a:extLst>
              <a:ext uri="{FF2B5EF4-FFF2-40B4-BE49-F238E27FC236}">
                <a16:creationId xmlns:a16="http://schemas.microsoft.com/office/drawing/2014/main" id="{DC4B9BCA-945D-F4EC-4B2A-E5C5354ECF5D}"/>
              </a:ext>
            </a:extLst>
          </p:cNvPr>
          <p:cNvPicPr>
            <a:picLocks noChangeAspect="1"/>
          </p:cNvPicPr>
          <p:nvPr/>
        </p:nvPicPr>
        <p:blipFill rotWithShape="1">
          <a:blip r:embed="rId2"/>
          <a:srcRect l="5803" r="4884" b="-3"/>
          <a:stretch/>
        </p:blipFill>
        <p:spPr>
          <a:xfrm>
            <a:off x="558109" y="1825625"/>
            <a:ext cx="5181600" cy="4351339"/>
          </a:xfrm>
          <a:prstGeom prst="rect">
            <a:avLst/>
          </a:prstGeom>
          <a:noFill/>
        </p:spPr>
      </p:pic>
      <p:sp>
        <p:nvSpPr>
          <p:cNvPr id="3" name="Content Placeholder 2">
            <a:extLst>
              <a:ext uri="{FF2B5EF4-FFF2-40B4-BE49-F238E27FC236}">
                <a16:creationId xmlns:a16="http://schemas.microsoft.com/office/drawing/2014/main" id="{F2D64AC4-C925-7360-6895-3C93871F974E}"/>
              </a:ext>
            </a:extLst>
          </p:cNvPr>
          <p:cNvSpPr>
            <a:spLocks noGrp="1"/>
          </p:cNvSpPr>
          <p:nvPr>
            <p:ph sz="half" idx="2"/>
          </p:nvPr>
        </p:nvSpPr>
        <p:spPr>
          <a:xfrm>
            <a:off x="5894169" y="1825625"/>
            <a:ext cx="5811799" cy="4351339"/>
          </a:xfrm>
        </p:spPr>
        <p:txBody>
          <a:bodyPr>
            <a:normAutofit/>
          </a:bodyPr>
          <a:lstStyle/>
          <a:p>
            <a:r>
              <a:rPr lang="en-GB" dirty="0"/>
              <a:t>Legal</a:t>
            </a:r>
          </a:p>
          <a:p>
            <a:r>
              <a:rPr lang="en-GB" dirty="0"/>
              <a:t>Ethical / Transparency</a:t>
            </a:r>
          </a:p>
          <a:p>
            <a:r>
              <a:rPr lang="en-GB" dirty="0"/>
              <a:t>Historical (Bias)</a:t>
            </a:r>
          </a:p>
          <a:p>
            <a:r>
              <a:rPr lang="en-GB" dirty="0"/>
              <a:t>User’s biases and prejudices</a:t>
            </a:r>
          </a:p>
          <a:p>
            <a:r>
              <a:rPr lang="en-GB" dirty="0"/>
              <a:t>Security</a:t>
            </a:r>
          </a:p>
        </p:txBody>
      </p:sp>
    </p:spTree>
    <p:extLst>
      <p:ext uri="{BB962C8B-B14F-4D97-AF65-F5344CB8AC3E}">
        <p14:creationId xmlns:p14="http://schemas.microsoft.com/office/powerpoint/2010/main" val="12545447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B7354-8C5B-3D00-5617-FE3FD46045DB}"/>
              </a:ext>
            </a:extLst>
          </p:cNvPr>
          <p:cNvSpPr>
            <a:spLocks noGrp="1"/>
          </p:cNvSpPr>
          <p:nvPr>
            <p:ph type="title"/>
          </p:nvPr>
        </p:nvSpPr>
        <p:spPr>
          <a:xfrm>
            <a:off x="558109" y="68569"/>
            <a:ext cx="10515600" cy="1325563"/>
          </a:xfrm>
        </p:spPr>
        <p:txBody>
          <a:bodyPr anchor="ctr">
            <a:normAutofit/>
          </a:bodyPr>
          <a:lstStyle/>
          <a:p>
            <a:r>
              <a:rPr lang="en-GB" dirty="0"/>
              <a:t>Why AI is Important</a:t>
            </a:r>
          </a:p>
        </p:txBody>
      </p:sp>
      <p:pic>
        <p:nvPicPr>
          <p:cNvPr id="5" name="Picture 4" descr="A hand drawing a map of the world&#10;&#10;Description automatically generated">
            <a:extLst>
              <a:ext uri="{FF2B5EF4-FFF2-40B4-BE49-F238E27FC236}">
                <a16:creationId xmlns:a16="http://schemas.microsoft.com/office/drawing/2014/main" id="{A42F6ED4-B4B4-4766-23C2-18D961051D5D}"/>
              </a:ext>
            </a:extLst>
          </p:cNvPr>
          <p:cNvPicPr>
            <a:picLocks noChangeAspect="1"/>
          </p:cNvPicPr>
          <p:nvPr/>
        </p:nvPicPr>
        <p:blipFill rotWithShape="1">
          <a:blip r:embed="rId3"/>
          <a:srcRect l="4813" r="17189" b="-1"/>
          <a:stretch/>
        </p:blipFill>
        <p:spPr>
          <a:xfrm>
            <a:off x="558109" y="1825625"/>
            <a:ext cx="4329843" cy="3636061"/>
          </a:xfrm>
          <a:prstGeom prst="rect">
            <a:avLst/>
          </a:prstGeom>
          <a:noFill/>
        </p:spPr>
      </p:pic>
      <p:sp>
        <p:nvSpPr>
          <p:cNvPr id="3" name="Content Placeholder 2">
            <a:extLst>
              <a:ext uri="{FF2B5EF4-FFF2-40B4-BE49-F238E27FC236}">
                <a16:creationId xmlns:a16="http://schemas.microsoft.com/office/drawing/2014/main" id="{1CB84F80-2E29-F069-B8EE-8838D9C6B4DB}"/>
              </a:ext>
            </a:extLst>
          </p:cNvPr>
          <p:cNvSpPr>
            <a:spLocks noGrp="1"/>
          </p:cNvSpPr>
          <p:nvPr>
            <p:ph sz="half" idx="2"/>
          </p:nvPr>
        </p:nvSpPr>
        <p:spPr>
          <a:xfrm>
            <a:off x="5029201" y="1394133"/>
            <a:ext cx="6676768" cy="4782832"/>
          </a:xfrm>
        </p:spPr>
        <p:txBody>
          <a:bodyPr vert="horz" lIns="91440" tIns="45720" rIns="91440" bIns="45720" rtlCol="0">
            <a:normAutofit/>
          </a:bodyPr>
          <a:lstStyle/>
          <a:p>
            <a:pPr marL="227965" indent="-227965">
              <a:buFont typeface="+mj-lt"/>
              <a:buAutoNum type="arabicPeriod"/>
            </a:pPr>
            <a:r>
              <a:rPr lang="en-GB" sz="2000" i="0" u="none" strike="noStrike" dirty="0">
                <a:effectLst/>
              </a:rPr>
              <a:t>Speed of AI </a:t>
            </a:r>
            <a:r>
              <a:rPr lang="en-GB" sz="2000" dirty="0"/>
              <a:t>Implementation</a:t>
            </a:r>
            <a:endParaRPr lang="en-US" sz="2000" dirty="0"/>
          </a:p>
          <a:p>
            <a:pPr marL="227965" indent="-227965">
              <a:buClr>
                <a:srgbClr val="262626"/>
              </a:buClr>
              <a:buAutoNum type="arabicPeriod"/>
            </a:pPr>
            <a:r>
              <a:rPr lang="en-GB" sz="2000" dirty="0"/>
              <a:t>Potential</a:t>
            </a:r>
            <a:r>
              <a:rPr lang="en-GB" sz="2000" i="0" u="none" strike="noStrike" dirty="0">
                <a:effectLst/>
              </a:rPr>
              <a:t> Impacts on Society</a:t>
            </a:r>
            <a:endParaRPr lang="en-GB" sz="2000" dirty="0"/>
          </a:p>
          <a:p>
            <a:pPr marL="227965" indent="-227965">
              <a:buClr>
                <a:srgbClr val="262626"/>
              </a:buClr>
              <a:buAutoNum type="arabicPeriod"/>
            </a:pPr>
            <a:r>
              <a:rPr lang="en-GB" sz="2000" i="0" u="none" strike="noStrike" dirty="0">
                <a:effectLst/>
              </a:rPr>
              <a:t>Prioritizing of AI by Every Large Tech Company</a:t>
            </a:r>
          </a:p>
          <a:p>
            <a:pPr marL="227965" indent="-227965">
              <a:buFont typeface="+mj-lt"/>
              <a:buAutoNum type="arabicPeriod"/>
            </a:pPr>
            <a:r>
              <a:rPr lang="en-GB" sz="2000" i="0" u="none" strike="noStrike" dirty="0">
                <a:effectLst/>
              </a:rPr>
              <a:t>Shortage of Knowledgeable Workers</a:t>
            </a:r>
          </a:p>
          <a:p>
            <a:pPr marL="227965" indent="-227965">
              <a:buFont typeface="+mj-lt"/>
              <a:buAutoNum type="arabicPeriod"/>
            </a:pPr>
            <a:r>
              <a:rPr lang="en-GB" sz="2000" i="0" u="none" strike="noStrike" dirty="0">
                <a:effectLst/>
              </a:rPr>
              <a:t>Competitive Advantages for Companies who First Apply AI Correctly</a:t>
            </a:r>
          </a:p>
          <a:p>
            <a:pPr marL="227965" indent="-227965">
              <a:buFont typeface="+mj-lt"/>
              <a:buAutoNum type="arabicPeriod"/>
            </a:pPr>
            <a:r>
              <a:rPr lang="en-GB" sz="2000" i="0" u="none" strike="noStrike" dirty="0">
                <a:effectLst/>
              </a:rPr>
              <a:t>Legal Implications </a:t>
            </a:r>
            <a:r>
              <a:rPr lang="en-GB" sz="2000" dirty="0"/>
              <a:t>Worldwide</a:t>
            </a:r>
          </a:p>
          <a:p>
            <a:pPr marL="227965" indent="-227965">
              <a:buClr>
                <a:srgbClr val="262626"/>
              </a:buClr>
              <a:buAutoNum type="arabicPeriod"/>
            </a:pPr>
            <a:r>
              <a:rPr lang="en-GB" sz="2000" dirty="0"/>
              <a:t>Ethical</a:t>
            </a:r>
            <a:r>
              <a:rPr lang="en-GB" sz="2000" i="0" u="none" strike="noStrike" dirty="0">
                <a:effectLst/>
              </a:rPr>
              <a:t> </a:t>
            </a:r>
            <a:r>
              <a:rPr lang="en-GB" sz="2000" dirty="0"/>
              <a:t>Development</a:t>
            </a:r>
          </a:p>
          <a:p>
            <a:pPr marL="227965" indent="-227965">
              <a:buClr>
                <a:srgbClr val="262626"/>
              </a:buClr>
              <a:buAutoNum type="arabicPeriod"/>
            </a:pPr>
            <a:r>
              <a:rPr lang="en-GB" sz="2000" dirty="0"/>
              <a:t>Communication</a:t>
            </a:r>
            <a:r>
              <a:rPr lang="en-GB" sz="2000" i="0" u="none" strike="noStrike" dirty="0">
                <a:effectLst/>
              </a:rPr>
              <a:t> of Advantages and </a:t>
            </a:r>
            <a:r>
              <a:rPr lang="en-GB" sz="2000" dirty="0"/>
              <a:t>Opportunities</a:t>
            </a:r>
          </a:p>
          <a:p>
            <a:pPr marL="227965" indent="-227965">
              <a:buClr>
                <a:srgbClr val="262626"/>
              </a:buClr>
              <a:buAutoNum type="arabicPeriod"/>
            </a:pPr>
            <a:r>
              <a:rPr lang="en-GB" sz="2000" dirty="0"/>
              <a:t>Collaboration</a:t>
            </a:r>
            <a:r>
              <a:rPr lang="en-GB" sz="2000" i="0" u="none" strike="noStrike" dirty="0">
                <a:effectLst/>
              </a:rPr>
              <a:t> Between Private and Public Sectors</a:t>
            </a:r>
            <a:endParaRPr lang="en-GB" sz="2000" dirty="0"/>
          </a:p>
        </p:txBody>
      </p:sp>
    </p:spTree>
    <p:extLst>
      <p:ext uri="{BB962C8B-B14F-4D97-AF65-F5344CB8AC3E}">
        <p14:creationId xmlns:p14="http://schemas.microsoft.com/office/powerpoint/2010/main" val="16479858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9A721-2A68-643D-7A43-17332FE32070}"/>
              </a:ext>
            </a:extLst>
          </p:cNvPr>
          <p:cNvSpPr>
            <a:spLocks noGrp="1"/>
          </p:cNvSpPr>
          <p:nvPr>
            <p:ph type="ctrTitle"/>
          </p:nvPr>
        </p:nvSpPr>
        <p:spPr/>
        <p:txBody>
          <a:bodyPr/>
          <a:lstStyle/>
          <a:p>
            <a:r>
              <a:rPr lang="en-GB" b="0" i="0" dirty="0">
                <a:solidFill>
                  <a:srgbClr val="242424"/>
                </a:solidFill>
                <a:effectLst/>
                <a:latin typeface="Calibri" panose="020F0502020204030204" pitchFamily="34" charset="0"/>
              </a:rPr>
              <a:t>Operations – Flight Planning Weather -Ethics</a:t>
            </a:r>
            <a:endParaRPr lang="en-GB" dirty="0"/>
          </a:p>
        </p:txBody>
      </p:sp>
      <p:sp>
        <p:nvSpPr>
          <p:cNvPr id="3" name="Subtitle 2">
            <a:extLst>
              <a:ext uri="{FF2B5EF4-FFF2-40B4-BE49-F238E27FC236}">
                <a16:creationId xmlns:a16="http://schemas.microsoft.com/office/drawing/2014/main" id="{D33AAD24-49C1-9629-BC6B-E7FFA4402E54}"/>
              </a:ext>
            </a:extLst>
          </p:cNvPr>
          <p:cNvSpPr>
            <a:spLocks noGrp="1"/>
          </p:cNvSpPr>
          <p:nvPr>
            <p:ph type="subTitle" idx="1"/>
          </p:nvPr>
        </p:nvSpPr>
        <p:spPr/>
        <p:txBody>
          <a:bodyPr>
            <a:normAutofit fontScale="92500" lnSpcReduction="20000"/>
          </a:bodyPr>
          <a:lstStyle/>
          <a:p>
            <a:r>
              <a:rPr lang="en-GB" dirty="0"/>
              <a:t>Dr Tassos Plioutsias</a:t>
            </a:r>
          </a:p>
          <a:p>
            <a:r>
              <a:rPr lang="en-GB" dirty="0"/>
              <a:t>Assistant Professor of Human Factors </a:t>
            </a:r>
          </a:p>
          <a:p>
            <a:r>
              <a:rPr lang="en-GB" dirty="0"/>
              <a:t>Coventry University </a:t>
            </a:r>
          </a:p>
          <a:p>
            <a:r>
              <a:rPr lang="en-GB" dirty="0"/>
              <a:t>School of Future Transport Engineering</a:t>
            </a:r>
          </a:p>
        </p:txBody>
      </p:sp>
    </p:spTree>
    <p:extLst>
      <p:ext uri="{BB962C8B-B14F-4D97-AF65-F5344CB8AC3E}">
        <p14:creationId xmlns:p14="http://schemas.microsoft.com/office/powerpoint/2010/main" val="639446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D740C-7A7E-333A-006A-2AB3A245C506}"/>
              </a:ext>
            </a:extLst>
          </p:cNvPr>
          <p:cNvSpPr>
            <a:spLocks noGrp="1"/>
          </p:cNvSpPr>
          <p:nvPr>
            <p:ph type="title"/>
          </p:nvPr>
        </p:nvSpPr>
        <p:spPr>
          <a:xfrm>
            <a:off x="573889" y="450253"/>
            <a:ext cx="10529977" cy="728546"/>
          </a:xfrm>
        </p:spPr>
        <p:txBody>
          <a:bodyPr/>
          <a:lstStyle/>
          <a:p>
            <a:r>
              <a:rPr lang="en-GB" sz="2900" dirty="0">
                <a:latin typeface="Arial"/>
                <a:cs typeface="Arial"/>
              </a:rPr>
              <a:t>Restrictions and constrains</a:t>
            </a:r>
            <a:endParaRPr lang="en-GB" dirty="0" err="1"/>
          </a:p>
        </p:txBody>
      </p:sp>
      <p:sp>
        <p:nvSpPr>
          <p:cNvPr id="3" name="Content Placeholder 2">
            <a:extLst>
              <a:ext uri="{FF2B5EF4-FFF2-40B4-BE49-F238E27FC236}">
                <a16:creationId xmlns:a16="http://schemas.microsoft.com/office/drawing/2014/main" id="{19486306-FF97-985B-710A-F63D3776F9EE}"/>
              </a:ext>
            </a:extLst>
          </p:cNvPr>
          <p:cNvSpPr>
            <a:spLocks noGrp="1"/>
          </p:cNvSpPr>
          <p:nvPr>
            <p:ph idx="1"/>
          </p:nvPr>
        </p:nvSpPr>
        <p:spPr>
          <a:xfrm>
            <a:off x="576927" y="954033"/>
            <a:ext cx="10515600" cy="5444017"/>
          </a:xfrm>
        </p:spPr>
        <p:txBody>
          <a:bodyPr vert="horz" lIns="91440" tIns="45720" rIns="91440" bIns="45720" rtlCol="0" anchor="t">
            <a:noAutofit/>
          </a:bodyPr>
          <a:lstStyle/>
          <a:p>
            <a:pPr marL="227965" indent="-227965">
              <a:buFont typeface="Arial" panose="020B0604020202020204" pitchFamily="34" charset="0"/>
              <a:buChar char="•"/>
            </a:pPr>
            <a:r>
              <a:rPr lang="en-GB" sz="2800" i="0" u="none" strike="noStrike" dirty="0">
                <a:solidFill>
                  <a:schemeClr val="tx1"/>
                </a:solidFill>
                <a:effectLst/>
                <a:latin typeface="Arial"/>
                <a:ea typeface="Lato"/>
                <a:cs typeface="Arial"/>
              </a:rPr>
              <a:t>Lack of understanding</a:t>
            </a:r>
            <a:endParaRPr lang="en-US" sz="2800" dirty="0">
              <a:solidFill>
                <a:schemeClr val="tx1"/>
              </a:solidFill>
              <a:latin typeface="Arial"/>
              <a:ea typeface="Lato"/>
            </a:endParaRPr>
          </a:p>
          <a:p>
            <a:pPr marL="227965" indent="-227965">
              <a:buClr>
                <a:srgbClr val="262626"/>
              </a:buClr>
              <a:buFont typeface="Arial" panose="020B0604020202020204" pitchFamily="34" charset="0"/>
              <a:buChar char="•"/>
            </a:pPr>
            <a:r>
              <a:rPr lang="en-GB" sz="2800" i="0" u="none" strike="noStrike" dirty="0">
                <a:solidFill>
                  <a:schemeClr val="tx1"/>
                </a:solidFill>
                <a:effectLst/>
                <a:latin typeface="Arial"/>
                <a:ea typeface="Lato"/>
                <a:cs typeface="Arial"/>
              </a:rPr>
              <a:t>Lack of proper AI </a:t>
            </a:r>
            <a:r>
              <a:rPr lang="en-GB" sz="2800" dirty="0">
                <a:solidFill>
                  <a:schemeClr val="tx1"/>
                </a:solidFill>
                <a:latin typeface="Arial"/>
                <a:ea typeface="Lato"/>
                <a:cs typeface="Arial"/>
              </a:rPr>
              <a:t>strategy</a:t>
            </a:r>
            <a:endParaRPr lang="en-US" sz="2800" dirty="0">
              <a:solidFill>
                <a:schemeClr val="tx1"/>
              </a:solidFill>
              <a:latin typeface="Arial"/>
              <a:ea typeface="Lato"/>
            </a:endParaRPr>
          </a:p>
          <a:p>
            <a:pPr marL="227965" indent="-227965">
              <a:buClr>
                <a:srgbClr val="262626"/>
              </a:buClr>
              <a:buFont typeface="Arial" panose="020B0604020202020204" pitchFamily="34" charset="0"/>
              <a:buChar char="•"/>
            </a:pPr>
            <a:r>
              <a:rPr lang="en-GB" sz="2800" i="0" u="none" strike="noStrike" dirty="0">
                <a:solidFill>
                  <a:schemeClr val="tx1"/>
                </a:solidFill>
                <a:effectLst/>
                <a:latin typeface="Arial"/>
                <a:ea typeface="Lato"/>
                <a:cs typeface="Arial"/>
              </a:rPr>
              <a:t>Lack of data</a:t>
            </a:r>
            <a:endParaRPr lang="en-GB" sz="2800" dirty="0">
              <a:solidFill>
                <a:schemeClr val="tx1"/>
              </a:solidFill>
              <a:latin typeface="Arial"/>
              <a:ea typeface="Lato"/>
              <a:cs typeface="Arial"/>
            </a:endParaRPr>
          </a:p>
          <a:p>
            <a:pPr marL="227965" indent="-227965">
              <a:buClr>
                <a:srgbClr val="262626"/>
              </a:buClr>
              <a:buFont typeface="Arial" panose="020B0604020202020204" pitchFamily="34" charset="0"/>
              <a:buChar char="•"/>
            </a:pPr>
            <a:r>
              <a:rPr lang="en-GB" sz="2800" dirty="0">
                <a:solidFill>
                  <a:schemeClr val="tx1"/>
                </a:solidFill>
                <a:latin typeface="Arial"/>
                <a:ea typeface="Lato"/>
                <a:cs typeface="Arial"/>
              </a:rPr>
              <a:t> </a:t>
            </a:r>
            <a:r>
              <a:rPr lang="en-GB" sz="2800" i="0" u="none" strike="noStrike" dirty="0">
                <a:solidFill>
                  <a:schemeClr val="tx1"/>
                </a:solidFill>
                <a:effectLst/>
                <a:latin typeface="Arial"/>
                <a:ea typeface="Lato"/>
                <a:cs typeface="Arial"/>
              </a:rPr>
              <a:t>AI skills gap</a:t>
            </a:r>
          </a:p>
          <a:p>
            <a:pPr marL="227965" indent="-227965" algn="l">
              <a:buFont typeface="Arial" panose="020B0604020202020204" pitchFamily="34" charset="0"/>
              <a:buChar char="•"/>
            </a:pPr>
            <a:r>
              <a:rPr lang="en-GB" sz="2800" i="0" u="none" strike="noStrike" dirty="0">
                <a:solidFill>
                  <a:schemeClr val="tx1"/>
                </a:solidFill>
                <a:effectLst/>
                <a:latin typeface="Arial"/>
                <a:ea typeface="Lato"/>
                <a:cs typeface="Arial"/>
              </a:rPr>
              <a:t>Cost and time</a:t>
            </a:r>
          </a:p>
          <a:p>
            <a:pPr marL="227965" indent="-227965" algn="l">
              <a:buFont typeface="Arial" panose="020B0604020202020204" pitchFamily="34" charset="0"/>
              <a:buChar char="•"/>
            </a:pPr>
            <a:r>
              <a:rPr lang="en-GB" sz="2800" i="0" u="none" strike="noStrike" dirty="0">
                <a:solidFill>
                  <a:schemeClr val="tx1"/>
                </a:solidFill>
                <a:effectLst/>
                <a:latin typeface="Arial"/>
                <a:ea typeface="Lato"/>
                <a:cs typeface="Arial"/>
              </a:rPr>
              <a:t>Lack of trust</a:t>
            </a:r>
          </a:p>
          <a:p>
            <a:pPr marL="227965" indent="-227965" algn="l">
              <a:buFont typeface="Arial" panose="020B0604020202020204" pitchFamily="34" charset="0"/>
              <a:buChar char="•"/>
            </a:pPr>
            <a:r>
              <a:rPr lang="en-GB" sz="2800" i="0" u="none" strike="noStrike" dirty="0">
                <a:solidFill>
                  <a:schemeClr val="tx1"/>
                </a:solidFill>
                <a:effectLst/>
                <a:latin typeface="Arial"/>
                <a:ea typeface="Lato"/>
                <a:cs typeface="Arial"/>
              </a:rPr>
              <a:t>Cybersecurity and ethics</a:t>
            </a:r>
            <a:endParaRPr lang="en-GB" sz="2800" dirty="0">
              <a:solidFill>
                <a:schemeClr val="tx1"/>
              </a:solidFill>
              <a:latin typeface="Arial"/>
              <a:ea typeface="Lato"/>
            </a:endParaRPr>
          </a:p>
        </p:txBody>
      </p:sp>
      <p:pic>
        <p:nvPicPr>
          <p:cNvPr id="5" name="Picture 4" descr="A diagram of a character&#10;&#10;Description automatically generated">
            <a:extLst>
              <a:ext uri="{FF2B5EF4-FFF2-40B4-BE49-F238E27FC236}">
                <a16:creationId xmlns:a16="http://schemas.microsoft.com/office/drawing/2014/main" id="{3C2FDBEB-CAC5-9413-DD96-CFF031F85CFF}"/>
              </a:ext>
            </a:extLst>
          </p:cNvPr>
          <p:cNvPicPr>
            <a:picLocks noChangeAspect="1"/>
          </p:cNvPicPr>
          <p:nvPr/>
        </p:nvPicPr>
        <p:blipFill>
          <a:blip r:embed="rId3"/>
          <a:stretch>
            <a:fillRect/>
          </a:stretch>
        </p:blipFill>
        <p:spPr>
          <a:xfrm>
            <a:off x="7005650" y="1682578"/>
            <a:ext cx="4605651" cy="3371336"/>
          </a:xfrm>
          <a:prstGeom prst="rect">
            <a:avLst/>
          </a:prstGeom>
        </p:spPr>
      </p:pic>
    </p:spTree>
    <p:extLst>
      <p:ext uri="{BB962C8B-B14F-4D97-AF65-F5344CB8AC3E}">
        <p14:creationId xmlns:p14="http://schemas.microsoft.com/office/powerpoint/2010/main" val="31528690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5E063-0ADC-CB13-EF61-4B81674B663A}"/>
              </a:ext>
            </a:extLst>
          </p:cNvPr>
          <p:cNvSpPr>
            <a:spLocks noGrp="1"/>
          </p:cNvSpPr>
          <p:nvPr>
            <p:ph type="title"/>
          </p:nvPr>
        </p:nvSpPr>
        <p:spPr>
          <a:xfrm>
            <a:off x="558109" y="68569"/>
            <a:ext cx="10515600" cy="1325563"/>
          </a:xfrm>
        </p:spPr>
        <p:txBody>
          <a:bodyPr anchor="ctr">
            <a:normAutofit/>
          </a:bodyPr>
          <a:lstStyle/>
          <a:p>
            <a:r>
              <a:rPr lang="en-GB" dirty="0"/>
              <a:t>Human Factors Considerations in Human Machine Interaction, AI in Aviation</a:t>
            </a:r>
          </a:p>
        </p:txBody>
      </p:sp>
      <p:pic>
        <p:nvPicPr>
          <p:cNvPr id="5" name="Picture 4" descr="A word cloud of ethics&#10;&#10;Description automatically generated">
            <a:extLst>
              <a:ext uri="{FF2B5EF4-FFF2-40B4-BE49-F238E27FC236}">
                <a16:creationId xmlns:a16="http://schemas.microsoft.com/office/drawing/2014/main" id="{B9BE696A-DEA2-B461-E26C-2AA53219734B}"/>
              </a:ext>
            </a:extLst>
          </p:cNvPr>
          <p:cNvPicPr>
            <a:picLocks noChangeAspect="1"/>
          </p:cNvPicPr>
          <p:nvPr/>
        </p:nvPicPr>
        <p:blipFill>
          <a:blip r:embed="rId2"/>
          <a:stretch>
            <a:fillRect/>
          </a:stretch>
        </p:blipFill>
        <p:spPr>
          <a:xfrm>
            <a:off x="816867" y="2018742"/>
            <a:ext cx="2350430" cy="2820516"/>
          </a:xfrm>
          <a:prstGeom prst="rect">
            <a:avLst/>
          </a:prstGeom>
          <a:noFill/>
        </p:spPr>
      </p:pic>
      <p:sp>
        <p:nvSpPr>
          <p:cNvPr id="3" name="Content Placeholder 2">
            <a:extLst>
              <a:ext uri="{FF2B5EF4-FFF2-40B4-BE49-F238E27FC236}">
                <a16:creationId xmlns:a16="http://schemas.microsoft.com/office/drawing/2014/main" id="{E291E389-0FC3-E9E2-A540-AB92BDED240C}"/>
              </a:ext>
            </a:extLst>
          </p:cNvPr>
          <p:cNvSpPr>
            <a:spLocks noGrp="1"/>
          </p:cNvSpPr>
          <p:nvPr>
            <p:ph sz="half" idx="2"/>
          </p:nvPr>
        </p:nvSpPr>
        <p:spPr>
          <a:xfrm>
            <a:off x="5894169" y="1825625"/>
            <a:ext cx="5811799" cy="4351339"/>
          </a:xfrm>
        </p:spPr>
        <p:txBody>
          <a:bodyPr>
            <a:normAutofit/>
          </a:bodyPr>
          <a:lstStyle/>
          <a:p>
            <a:r>
              <a:rPr lang="en-GB" sz="2800" dirty="0">
                <a:effectLst/>
              </a:rPr>
              <a:t>Cockpit Interfaces</a:t>
            </a:r>
          </a:p>
          <a:p>
            <a:r>
              <a:rPr lang="en-GB" sz="2800" dirty="0">
                <a:effectLst/>
              </a:rPr>
              <a:t>Air Traffic Management</a:t>
            </a:r>
          </a:p>
          <a:p>
            <a:r>
              <a:rPr lang="en-GB" sz="2800" dirty="0">
                <a:effectLst/>
              </a:rPr>
              <a:t>Autonomous Vehicles</a:t>
            </a:r>
          </a:p>
          <a:p>
            <a:r>
              <a:rPr lang="en-GB" sz="2800" dirty="0">
                <a:effectLst/>
              </a:rPr>
              <a:t>Passenger Experience</a:t>
            </a:r>
          </a:p>
          <a:p>
            <a:r>
              <a:rPr lang="en-GB" sz="2800" dirty="0">
                <a:effectLst/>
              </a:rPr>
              <a:t>Training and Support</a:t>
            </a:r>
          </a:p>
          <a:p>
            <a:r>
              <a:rPr lang="en-GB" sz="2800" dirty="0">
                <a:effectLst/>
              </a:rPr>
              <a:t>Trust and Transparency</a:t>
            </a:r>
          </a:p>
          <a:p>
            <a:r>
              <a:rPr lang="en-GB" sz="2800" dirty="0">
                <a:effectLst/>
              </a:rPr>
              <a:t>Ethical Considerations</a:t>
            </a:r>
          </a:p>
        </p:txBody>
      </p:sp>
    </p:spTree>
    <p:extLst>
      <p:ext uri="{BB962C8B-B14F-4D97-AF65-F5344CB8AC3E}">
        <p14:creationId xmlns:p14="http://schemas.microsoft.com/office/powerpoint/2010/main" val="37580096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ChangeArrowheads="1"/>
          </p:cNvSpPr>
          <p:nvPr>
            <p:ph type="title"/>
          </p:nvPr>
        </p:nvSpPr>
        <p:spPr>
          <a:xfrm>
            <a:off x="558109" y="68569"/>
            <a:ext cx="10515600" cy="1325563"/>
          </a:xfrm>
        </p:spPr>
        <p:txBody>
          <a:bodyPr vert="horz" lIns="91440" tIns="45720" rIns="91440" bIns="45720" rtlCol="0" anchor="ctr">
            <a:normAutofit/>
          </a:bodyPr>
          <a:lstStyle/>
          <a:p>
            <a:r>
              <a:rPr lang="en-US"/>
              <a:t>AI &amp; Human Factors</a:t>
            </a:r>
            <a:endParaRPr lang="en-GB" altLang="en-US"/>
          </a:p>
        </p:txBody>
      </p:sp>
      <p:pic>
        <p:nvPicPr>
          <p:cNvPr id="3" name="Picture 2" descr="A cockpit of an airplane with lights&#10;&#10;Description automatically generated">
            <a:extLst>
              <a:ext uri="{FF2B5EF4-FFF2-40B4-BE49-F238E27FC236}">
                <a16:creationId xmlns:a16="http://schemas.microsoft.com/office/drawing/2014/main" id="{FF747DFB-E80A-6691-49C7-93009F5341A5}"/>
              </a:ext>
            </a:extLst>
          </p:cNvPr>
          <p:cNvPicPr>
            <a:picLocks noChangeAspect="1"/>
          </p:cNvPicPr>
          <p:nvPr/>
        </p:nvPicPr>
        <p:blipFill rotWithShape="1">
          <a:blip r:embed="rId3"/>
          <a:srcRect l="6790" r="3897" b="-3"/>
          <a:stretch/>
        </p:blipFill>
        <p:spPr>
          <a:xfrm>
            <a:off x="558109" y="1825625"/>
            <a:ext cx="3652977" cy="3067651"/>
          </a:xfrm>
          <a:prstGeom prst="rect">
            <a:avLst/>
          </a:prstGeom>
          <a:noFill/>
        </p:spPr>
      </p:pic>
      <p:sp>
        <p:nvSpPr>
          <p:cNvPr id="4" name="Rectangle 3"/>
          <p:cNvSpPr/>
          <p:nvPr/>
        </p:nvSpPr>
        <p:spPr>
          <a:xfrm>
            <a:off x="4855779" y="1208690"/>
            <a:ext cx="6850190" cy="5444358"/>
          </a:xfrm>
          <a:prstGeom prst="rect">
            <a:avLst/>
          </a:prstGeom>
        </p:spPr>
        <p:txBody>
          <a:bodyPr vert="horz" lIns="91440" tIns="45720" rIns="91440" bIns="45720" rtlCol="0">
            <a:normAutofit lnSpcReduction="10000"/>
          </a:bodyPr>
          <a:lstStyle/>
          <a:p>
            <a:pPr marL="342900" indent="-342900" defTabSz="914377">
              <a:lnSpc>
                <a:spcPct val="90000"/>
              </a:lnSpc>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People will adapt with what they’re given...</a:t>
            </a:r>
          </a:p>
          <a:p>
            <a:pPr marL="342900" indent="-342900" defTabSz="914377">
              <a:lnSpc>
                <a:spcPct val="90000"/>
              </a:lnSpc>
              <a:spcAft>
                <a:spcPts val="600"/>
              </a:spcAft>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342900" indent="-342900" defTabSz="914377">
              <a:lnSpc>
                <a:spcPct val="90000"/>
              </a:lnSpc>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Even the best people make big mistakes...</a:t>
            </a:r>
          </a:p>
          <a:p>
            <a:pPr marL="342900" indent="-342900" defTabSz="914377">
              <a:lnSpc>
                <a:spcPct val="90000"/>
              </a:lnSpc>
              <a:spcAft>
                <a:spcPts val="600"/>
              </a:spcAft>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342900" indent="-342900" defTabSz="914377">
              <a:lnSpc>
                <a:spcPct val="90000"/>
              </a:lnSpc>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Right job, wrong equipment...</a:t>
            </a:r>
          </a:p>
          <a:p>
            <a:pPr marL="342900" indent="-342900" defTabSz="914377">
              <a:lnSpc>
                <a:spcPct val="90000"/>
              </a:lnSpc>
              <a:spcAft>
                <a:spcPts val="600"/>
              </a:spcAft>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342900" indent="-342900" defTabSz="914377">
              <a:lnSpc>
                <a:spcPct val="90000"/>
              </a:lnSpc>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Knowing that a hazard is there DOESN’T always protect you…</a:t>
            </a:r>
          </a:p>
          <a:p>
            <a:pPr marL="342900" indent="-342900" defTabSz="914377">
              <a:lnSpc>
                <a:spcPct val="90000"/>
              </a:lnSpc>
              <a:spcAft>
                <a:spcPts val="600"/>
              </a:spcAft>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342900" indent="-342900" defTabSz="914377">
              <a:lnSpc>
                <a:spcPct val="90000"/>
              </a:lnSpc>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Controls don’t always do what you expect them to do...</a:t>
            </a:r>
          </a:p>
          <a:p>
            <a:pPr marL="342900" indent="-342900" defTabSz="914377">
              <a:lnSpc>
                <a:spcPct val="90000"/>
              </a:lnSpc>
              <a:spcAft>
                <a:spcPts val="600"/>
              </a:spcAft>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342900" indent="-342900" defTabSz="914377">
              <a:lnSpc>
                <a:spcPct val="90000"/>
              </a:lnSpc>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SOP’s aren’t enough...</a:t>
            </a:r>
          </a:p>
          <a:p>
            <a:pPr marL="342900" indent="-342900" defTabSz="914377">
              <a:lnSpc>
                <a:spcPct val="90000"/>
              </a:lnSpc>
              <a:spcAft>
                <a:spcPts val="600"/>
              </a:spcAft>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342900" indent="-342900" defTabSz="914377">
              <a:lnSpc>
                <a:spcPct val="90000"/>
              </a:lnSpc>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Time to stop...</a:t>
            </a:r>
          </a:p>
          <a:p>
            <a:pPr marL="342900" indent="-342900" defTabSz="914377">
              <a:lnSpc>
                <a:spcPct val="90000"/>
              </a:lnSpc>
              <a:spcAft>
                <a:spcPts val="600"/>
              </a:spcAft>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342900" indent="-342900" defTabSz="914377">
              <a:lnSpc>
                <a:spcPct val="90000"/>
              </a:lnSpc>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When sleep comes nothing can stop it...</a:t>
            </a:r>
          </a:p>
          <a:p>
            <a:pPr marL="342900" indent="-342900" defTabSz="914377">
              <a:lnSpc>
                <a:spcPct val="90000"/>
              </a:lnSpc>
              <a:spcAft>
                <a:spcPts val="600"/>
              </a:spcAft>
              <a:buFont typeface="Wingdings" panose="05000000000000000000" pitchFamily="2" charset="2"/>
              <a:buChar char="§"/>
            </a:pPr>
            <a:endParaRPr lang="en-US" dirty="0">
              <a:latin typeface="Arial" panose="020B0604020202020204" pitchFamily="34" charset="0"/>
              <a:cs typeface="Arial" panose="020B0604020202020204" pitchFamily="34" charset="0"/>
            </a:endParaRPr>
          </a:p>
          <a:p>
            <a:pPr marL="342900" indent="-342900" defTabSz="914377">
              <a:lnSpc>
                <a:spcPct val="90000"/>
              </a:lnSpc>
              <a:spcAft>
                <a:spcPts val="600"/>
              </a:spcAft>
              <a:buFont typeface="Wingdings" panose="05000000000000000000" pitchFamily="2" charset="2"/>
              <a:buChar char="§"/>
            </a:pPr>
            <a:r>
              <a:rPr lang="en-US" dirty="0">
                <a:latin typeface="Arial" panose="020B0604020202020204" pitchFamily="34" charset="0"/>
                <a:cs typeface="Arial" panose="020B0604020202020204" pitchFamily="34" charset="0"/>
              </a:rPr>
              <a:t>Find a way to do it – humans are resourceful...</a:t>
            </a:r>
          </a:p>
        </p:txBody>
      </p:sp>
    </p:spTree>
    <p:extLst>
      <p:ext uri="{BB962C8B-B14F-4D97-AF65-F5344CB8AC3E}">
        <p14:creationId xmlns:p14="http://schemas.microsoft.com/office/powerpoint/2010/main" val="1165275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12CDA-B202-FDA8-3040-1EA4204FDEC2}"/>
              </a:ext>
            </a:extLst>
          </p:cNvPr>
          <p:cNvSpPr>
            <a:spLocks noGrp="1"/>
          </p:cNvSpPr>
          <p:nvPr>
            <p:ph type="title"/>
          </p:nvPr>
        </p:nvSpPr>
        <p:spPr>
          <a:xfrm>
            <a:off x="558109" y="68569"/>
            <a:ext cx="10515600" cy="1325563"/>
          </a:xfrm>
        </p:spPr>
        <p:txBody>
          <a:bodyPr anchor="ctr">
            <a:normAutofit/>
          </a:bodyPr>
          <a:lstStyle/>
          <a:p>
            <a:r>
              <a:rPr lang="en-GB" dirty="0"/>
              <a:t>AI in Aviation</a:t>
            </a:r>
          </a:p>
        </p:txBody>
      </p:sp>
      <p:sp>
        <p:nvSpPr>
          <p:cNvPr id="3" name="Content Placeholder 2">
            <a:extLst>
              <a:ext uri="{FF2B5EF4-FFF2-40B4-BE49-F238E27FC236}">
                <a16:creationId xmlns:a16="http://schemas.microsoft.com/office/drawing/2014/main" id="{22F405A9-74D2-B218-5F17-41B1EC3B2004}"/>
              </a:ext>
            </a:extLst>
          </p:cNvPr>
          <p:cNvSpPr>
            <a:spLocks noGrp="1"/>
          </p:cNvSpPr>
          <p:nvPr>
            <p:ph sz="half" idx="1"/>
          </p:nvPr>
        </p:nvSpPr>
        <p:spPr>
          <a:xfrm>
            <a:off x="558109" y="1825625"/>
            <a:ext cx="5181600" cy="4351339"/>
          </a:xfrm>
        </p:spPr>
        <p:txBody>
          <a:bodyPr>
            <a:normAutofit/>
          </a:bodyPr>
          <a:lstStyle/>
          <a:p>
            <a:r>
              <a:rPr lang="en-GB" dirty="0"/>
              <a:t>Aviation is one part of the greater mobility upgrade plan for the next 20 years</a:t>
            </a:r>
          </a:p>
          <a:p>
            <a:r>
              <a:rPr lang="en-GB" dirty="0"/>
              <a:t>AI provides solutions for decision making</a:t>
            </a:r>
          </a:p>
          <a:p>
            <a:r>
              <a:rPr lang="en-GB" dirty="0"/>
              <a:t>Data analysis for potential solutions, acts and decisions.</a:t>
            </a:r>
          </a:p>
          <a:p>
            <a:r>
              <a:rPr lang="en-GB" dirty="0"/>
              <a:t>Humans remains part of the system and the last barrier.</a:t>
            </a:r>
          </a:p>
        </p:txBody>
      </p:sp>
      <p:pic>
        <p:nvPicPr>
          <p:cNvPr id="5" name="Picture 4" descr="A jet flying in the sky&#10;&#10;Description automatically generated">
            <a:extLst>
              <a:ext uri="{FF2B5EF4-FFF2-40B4-BE49-F238E27FC236}">
                <a16:creationId xmlns:a16="http://schemas.microsoft.com/office/drawing/2014/main" id="{540768B5-F4D5-1EB9-277E-5131F1C7E3AE}"/>
              </a:ext>
            </a:extLst>
          </p:cNvPr>
          <p:cNvPicPr>
            <a:picLocks noChangeAspect="1"/>
          </p:cNvPicPr>
          <p:nvPr/>
        </p:nvPicPr>
        <p:blipFill rotWithShape="1">
          <a:blip r:embed="rId2"/>
          <a:srcRect t="172" r="-3" b="-3"/>
          <a:stretch/>
        </p:blipFill>
        <p:spPr>
          <a:xfrm>
            <a:off x="5894169" y="1825625"/>
            <a:ext cx="5811799" cy="4351339"/>
          </a:xfrm>
          <a:prstGeom prst="rect">
            <a:avLst/>
          </a:prstGeom>
          <a:noFill/>
        </p:spPr>
      </p:pic>
    </p:spTree>
    <p:extLst>
      <p:ext uri="{BB962C8B-B14F-4D97-AF65-F5344CB8AC3E}">
        <p14:creationId xmlns:p14="http://schemas.microsoft.com/office/powerpoint/2010/main" val="2827494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2A992337-6A83-A8F7-9085-37A15D74F038}"/>
              </a:ext>
            </a:extLst>
          </p:cNvPr>
          <p:cNvSpPr>
            <a:spLocks noGrp="1"/>
          </p:cNvSpPr>
          <p:nvPr>
            <p:ph type="title"/>
          </p:nvPr>
        </p:nvSpPr>
        <p:spPr>
          <a:xfrm>
            <a:off x="559512" y="450253"/>
            <a:ext cx="10515600" cy="958583"/>
          </a:xfrm>
        </p:spPr>
        <p:txBody>
          <a:bodyPr/>
          <a:lstStyle/>
          <a:p>
            <a:r>
              <a:rPr lang="en-US" dirty="0"/>
              <a:t>Questions?</a:t>
            </a:r>
          </a:p>
        </p:txBody>
      </p:sp>
      <p:pic>
        <p:nvPicPr>
          <p:cNvPr id="8" name="Content Placeholder 7" descr="A cockpit of an airplane with a view of the sunset&#10;&#10;Description automatically generated">
            <a:extLst>
              <a:ext uri="{FF2B5EF4-FFF2-40B4-BE49-F238E27FC236}">
                <a16:creationId xmlns:a16="http://schemas.microsoft.com/office/drawing/2014/main" id="{AC04394F-6FC1-40AE-45FC-809F5751FC03}"/>
              </a:ext>
            </a:extLst>
          </p:cNvPr>
          <p:cNvPicPr>
            <a:picLocks noGrp="1" noChangeAspect="1"/>
          </p:cNvPicPr>
          <p:nvPr>
            <p:ph idx="1"/>
          </p:nvPr>
        </p:nvPicPr>
        <p:blipFill>
          <a:blip r:embed="rId2"/>
          <a:stretch>
            <a:fillRect/>
          </a:stretch>
        </p:blipFill>
        <p:spPr>
          <a:xfrm>
            <a:off x="4188941" y="736908"/>
            <a:ext cx="3348681" cy="5953212"/>
          </a:xfrm>
        </p:spPr>
      </p:pic>
      <p:sp>
        <p:nvSpPr>
          <p:cNvPr id="10" name="TextBox 9">
            <a:extLst>
              <a:ext uri="{FF2B5EF4-FFF2-40B4-BE49-F238E27FC236}">
                <a16:creationId xmlns:a16="http://schemas.microsoft.com/office/drawing/2014/main" id="{0C5BC37F-6044-0F21-4F77-9CB669DFC628}"/>
              </a:ext>
            </a:extLst>
          </p:cNvPr>
          <p:cNvSpPr txBox="1"/>
          <p:nvPr/>
        </p:nvSpPr>
        <p:spPr>
          <a:xfrm>
            <a:off x="605481" y="3274541"/>
            <a:ext cx="2020874" cy="646331"/>
          </a:xfrm>
          <a:prstGeom prst="rect">
            <a:avLst/>
          </a:prstGeom>
          <a:noFill/>
        </p:spPr>
        <p:txBody>
          <a:bodyPr wrap="none" rtlCol="0">
            <a:spAutoFit/>
          </a:bodyPr>
          <a:lstStyle/>
          <a:p>
            <a:r>
              <a:rPr lang="en-GB" dirty="0"/>
              <a:t>Dr Tassos Plioutsias</a:t>
            </a:r>
          </a:p>
          <a:p>
            <a:r>
              <a:rPr lang="en-GB" dirty="0"/>
              <a:t>Coventry University</a:t>
            </a:r>
          </a:p>
        </p:txBody>
      </p:sp>
    </p:spTree>
    <p:extLst>
      <p:ext uri="{BB962C8B-B14F-4D97-AF65-F5344CB8AC3E}">
        <p14:creationId xmlns:p14="http://schemas.microsoft.com/office/powerpoint/2010/main" val="1264749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3D842-3CA3-A804-3F17-B1EA73E7D640}"/>
              </a:ext>
            </a:extLst>
          </p:cNvPr>
          <p:cNvSpPr>
            <a:spLocks noGrp="1"/>
          </p:cNvSpPr>
          <p:nvPr>
            <p:ph type="title"/>
          </p:nvPr>
        </p:nvSpPr>
        <p:spPr>
          <a:xfrm>
            <a:off x="558109" y="68569"/>
            <a:ext cx="10515600" cy="1325563"/>
          </a:xfrm>
        </p:spPr>
        <p:txBody>
          <a:bodyPr anchor="ctr">
            <a:normAutofit/>
          </a:bodyPr>
          <a:lstStyle/>
          <a:p>
            <a:r>
              <a:rPr lang="en-GB" dirty="0"/>
              <a:t>Content</a:t>
            </a:r>
          </a:p>
        </p:txBody>
      </p:sp>
      <p:pic>
        <p:nvPicPr>
          <p:cNvPr id="5" name="Picture 4" descr="Close-up of a jet engine&#10;&#10;Description automatically generated">
            <a:extLst>
              <a:ext uri="{FF2B5EF4-FFF2-40B4-BE49-F238E27FC236}">
                <a16:creationId xmlns:a16="http://schemas.microsoft.com/office/drawing/2014/main" id="{2CE618D7-653E-B3CC-3620-DD1EA4A92AAB}"/>
              </a:ext>
            </a:extLst>
          </p:cNvPr>
          <p:cNvPicPr>
            <a:picLocks noChangeAspect="1"/>
          </p:cNvPicPr>
          <p:nvPr/>
        </p:nvPicPr>
        <p:blipFill rotWithShape="1">
          <a:blip r:embed="rId2"/>
          <a:srcRect l="17323" r="3190" b="-1"/>
          <a:stretch/>
        </p:blipFill>
        <p:spPr>
          <a:xfrm>
            <a:off x="558109" y="1825625"/>
            <a:ext cx="5181600" cy="4351339"/>
          </a:xfrm>
          <a:prstGeom prst="rect">
            <a:avLst/>
          </a:prstGeom>
          <a:noFill/>
        </p:spPr>
      </p:pic>
      <p:sp>
        <p:nvSpPr>
          <p:cNvPr id="3" name="Content Placeholder 2">
            <a:extLst>
              <a:ext uri="{FF2B5EF4-FFF2-40B4-BE49-F238E27FC236}">
                <a16:creationId xmlns:a16="http://schemas.microsoft.com/office/drawing/2014/main" id="{F432F35A-C5F3-FF58-1E6D-C1D15ACD4F40}"/>
              </a:ext>
            </a:extLst>
          </p:cNvPr>
          <p:cNvSpPr>
            <a:spLocks noGrp="1"/>
          </p:cNvSpPr>
          <p:nvPr>
            <p:ph sz="half" idx="2"/>
          </p:nvPr>
        </p:nvSpPr>
        <p:spPr>
          <a:xfrm>
            <a:off x="5894169" y="1825625"/>
            <a:ext cx="5811799" cy="4351339"/>
          </a:xfrm>
        </p:spPr>
        <p:txBody>
          <a:bodyPr>
            <a:normAutofit/>
          </a:bodyPr>
          <a:lstStyle/>
          <a:p>
            <a:r>
              <a:rPr lang="en-GB" dirty="0"/>
              <a:t>AI in Aviation</a:t>
            </a:r>
          </a:p>
          <a:p>
            <a:r>
              <a:rPr lang="en-GB" dirty="0"/>
              <a:t>Flight Planning</a:t>
            </a:r>
          </a:p>
          <a:p>
            <a:r>
              <a:rPr lang="en-GB" dirty="0"/>
              <a:t>Operations</a:t>
            </a:r>
          </a:p>
          <a:p>
            <a:r>
              <a:rPr lang="en-GB" dirty="0"/>
              <a:t>AI implementations in Aviation</a:t>
            </a:r>
          </a:p>
          <a:p>
            <a:r>
              <a:rPr lang="en-GB" dirty="0"/>
              <a:t>Human Factors considerations</a:t>
            </a:r>
          </a:p>
          <a:p>
            <a:endParaRPr lang="en-GB" dirty="0"/>
          </a:p>
        </p:txBody>
      </p:sp>
    </p:spTree>
    <p:extLst>
      <p:ext uri="{BB962C8B-B14F-4D97-AF65-F5344CB8AC3E}">
        <p14:creationId xmlns:p14="http://schemas.microsoft.com/office/powerpoint/2010/main" val="2198418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1927B-BB64-B17F-3806-9F9F6B0D58EA}"/>
              </a:ext>
            </a:extLst>
          </p:cNvPr>
          <p:cNvSpPr>
            <a:spLocks noGrp="1"/>
          </p:cNvSpPr>
          <p:nvPr>
            <p:ph type="title"/>
          </p:nvPr>
        </p:nvSpPr>
        <p:spPr/>
        <p:txBody>
          <a:bodyPr/>
          <a:lstStyle/>
          <a:p>
            <a:r>
              <a:rPr lang="en-GB" dirty="0"/>
              <a:t>AI Definition.</a:t>
            </a:r>
          </a:p>
        </p:txBody>
      </p:sp>
      <p:sp>
        <p:nvSpPr>
          <p:cNvPr id="3" name="Content Placeholder 2">
            <a:extLst>
              <a:ext uri="{FF2B5EF4-FFF2-40B4-BE49-F238E27FC236}">
                <a16:creationId xmlns:a16="http://schemas.microsoft.com/office/drawing/2014/main" id="{C337F6CA-4B7C-16CB-99F2-2C1B7F0F27F1}"/>
              </a:ext>
            </a:extLst>
          </p:cNvPr>
          <p:cNvSpPr>
            <a:spLocks noGrp="1"/>
          </p:cNvSpPr>
          <p:nvPr>
            <p:ph idx="1"/>
          </p:nvPr>
        </p:nvSpPr>
        <p:spPr/>
        <p:txBody>
          <a:bodyPr>
            <a:normAutofit/>
          </a:bodyPr>
          <a:lstStyle/>
          <a:p>
            <a:r>
              <a:rPr lang="en-GB" dirty="0">
                <a:effectLst/>
                <a:latin typeface="Helvetica" pitchFamily="2" charset="0"/>
              </a:rPr>
              <a:t>AI is ‘technology that can, for a given set of human-defined objectives, generate outputs such as content, predictions, recommendations, or decisions influencing the environments they interact with.’ </a:t>
            </a:r>
            <a:endParaRPr lang="en-GB" sz="1800" b="0" i="0" u="none" strike="noStrike" dirty="0">
              <a:solidFill>
                <a:srgbClr val="000000"/>
              </a:solidFill>
              <a:latin typeface="Helvetica" pitchFamily="2" charset="0"/>
            </a:endParaRPr>
          </a:p>
          <a:p>
            <a:r>
              <a:rPr lang="en-GB" sz="1800" b="0" i="0" u="none" strike="noStrike" dirty="0">
                <a:solidFill>
                  <a:srgbClr val="000000"/>
                </a:solidFill>
                <a:effectLst/>
                <a:latin typeface="Arial" panose="020B0604020202020204" pitchFamily="34" charset="0"/>
              </a:rPr>
              <a:t>…the theory and development of computer systems able to perform tasks that normally require human intelligence, such as visual perception, speech recognition, decision-making, and translation between languages. </a:t>
            </a:r>
            <a:r>
              <a:rPr lang="en-US" sz="1800" b="0" i="0" dirty="0">
                <a:solidFill>
                  <a:srgbClr val="000000"/>
                </a:solidFill>
                <a:effectLst/>
                <a:latin typeface="Arial" panose="020B0604020202020204" pitchFamily="34" charset="0"/>
              </a:rPr>
              <a:t>​</a:t>
            </a:r>
            <a:r>
              <a:rPr lang="en-GB" sz="1000" b="0" i="0" u="none" strike="noStrike" dirty="0">
                <a:solidFill>
                  <a:srgbClr val="000000"/>
                </a:solidFill>
                <a:effectLst/>
                <a:latin typeface="Arial" panose="020B0604020202020204" pitchFamily="34" charset="0"/>
              </a:rPr>
              <a:t>(Oxford English Dictionary, Oxford Press)</a:t>
            </a:r>
            <a:r>
              <a:rPr lang="en-US" sz="1000" b="0" i="0" dirty="0">
                <a:solidFill>
                  <a:srgbClr val="000000"/>
                </a:solidFill>
                <a:effectLst/>
                <a:latin typeface="Arial" panose="020B0604020202020204" pitchFamily="34" charset="0"/>
              </a:rPr>
              <a:t>​</a:t>
            </a:r>
            <a:endParaRPr lang="en-US" sz="1000" b="0" i="0" dirty="0">
              <a:solidFill>
                <a:srgbClr val="000000"/>
              </a:solidFill>
              <a:effectLst/>
              <a:latin typeface="Segoe UI" panose="020B0502040204020203" pitchFamily="34" charset="0"/>
            </a:endParaRPr>
          </a:p>
          <a:p>
            <a:endParaRPr lang="en-GB" dirty="0"/>
          </a:p>
        </p:txBody>
      </p:sp>
      <p:sp>
        <p:nvSpPr>
          <p:cNvPr id="4" name="TextBox 3">
            <a:extLst>
              <a:ext uri="{FF2B5EF4-FFF2-40B4-BE49-F238E27FC236}">
                <a16:creationId xmlns:a16="http://schemas.microsoft.com/office/drawing/2014/main" id="{006936C4-507A-8F7B-BD5E-EFFCC07A7EDF}"/>
              </a:ext>
            </a:extLst>
          </p:cNvPr>
          <p:cNvSpPr txBox="1"/>
          <p:nvPr/>
        </p:nvSpPr>
        <p:spPr>
          <a:xfrm>
            <a:off x="5092972" y="2609874"/>
            <a:ext cx="6250429" cy="400110"/>
          </a:xfrm>
          <a:prstGeom prst="rect">
            <a:avLst/>
          </a:prstGeom>
          <a:noFill/>
        </p:spPr>
        <p:txBody>
          <a:bodyPr wrap="none" rtlCol="0">
            <a:spAutoFit/>
          </a:bodyPr>
          <a:lstStyle/>
          <a:p>
            <a:r>
              <a:rPr lang="en-GB" sz="1000" dirty="0" err="1">
                <a:effectLst/>
                <a:latin typeface="Helvetica" pitchFamily="2" charset="0"/>
              </a:rPr>
              <a:t>Frąckiewicz</a:t>
            </a:r>
            <a:r>
              <a:rPr lang="en-GB" sz="1000" dirty="0">
                <a:effectLst/>
                <a:latin typeface="Helvetica" pitchFamily="2" charset="0"/>
              </a:rPr>
              <a:t>, M. (2023, May 14). The Future of AI in Aviation: Enhancing Safety, Efficiency, and Experience.</a:t>
            </a:r>
          </a:p>
          <a:p>
            <a:r>
              <a:rPr lang="en-GB" sz="1000" dirty="0">
                <a:solidFill>
                  <a:srgbClr val="000000"/>
                </a:solidFill>
                <a:effectLst/>
                <a:latin typeface="Helvetica" pitchFamily="2" charset="0"/>
              </a:rPr>
              <a:t>TS2 SPACE. </a:t>
            </a:r>
            <a:r>
              <a:rPr lang="en-GB" sz="1000" dirty="0">
                <a:solidFill>
                  <a:srgbClr val="0000FF"/>
                </a:solidFill>
                <a:effectLst/>
                <a:latin typeface="Helvetica" pitchFamily="2" charset="0"/>
              </a:rPr>
              <a:t>https://ts2.space/</a:t>
            </a:r>
            <a:r>
              <a:rPr lang="en-GB" sz="1000" dirty="0" err="1">
                <a:solidFill>
                  <a:srgbClr val="0000FF"/>
                </a:solidFill>
                <a:effectLst/>
                <a:latin typeface="Helvetica" pitchFamily="2" charset="0"/>
              </a:rPr>
              <a:t>en</a:t>
            </a:r>
            <a:r>
              <a:rPr lang="en-GB" sz="1000" dirty="0">
                <a:solidFill>
                  <a:srgbClr val="0000FF"/>
                </a:solidFill>
                <a:effectLst/>
                <a:latin typeface="Helvetica" pitchFamily="2" charset="0"/>
              </a:rPr>
              <a:t>/the-future-of-ai-in-aviation-enhancing-safety-efficiency-and-experience/</a:t>
            </a:r>
          </a:p>
        </p:txBody>
      </p:sp>
      <p:pic>
        <p:nvPicPr>
          <p:cNvPr id="6" name="Picture 5" descr="An airplane flying in the sky&#10;&#10;Description automatically generated">
            <a:extLst>
              <a:ext uri="{FF2B5EF4-FFF2-40B4-BE49-F238E27FC236}">
                <a16:creationId xmlns:a16="http://schemas.microsoft.com/office/drawing/2014/main" id="{99A3BEC7-EC80-C569-ACA9-8CE8ABF2AB99}"/>
              </a:ext>
            </a:extLst>
          </p:cNvPr>
          <p:cNvPicPr>
            <a:picLocks noChangeAspect="1"/>
          </p:cNvPicPr>
          <p:nvPr/>
        </p:nvPicPr>
        <p:blipFill>
          <a:blip r:embed="rId2"/>
          <a:stretch>
            <a:fillRect/>
          </a:stretch>
        </p:blipFill>
        <p:spPr>
          <a:xfrm>
            <a:off x="10046043" y="3830594"/>
            <a:ext cx="2018270" cy="3027405"/>
          </a:xfrm>
          <a:prstGeom prst="rect">
            <a:avLst/>
          </a:prstGeom>
        </p:spPr>
      </p:pic>
    </p:spTree>
    <p:extLst>
      <p:ext uri="{BB962C8B-B14F-4D97-AF65-F5344CB8AC3E}">
        <p14:creationId xmlns:p14="http://schemas.microsoft.com/office/powerpoint/2010/main" val="9466958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16BB-A530-8712-CAEA-9D9C9EE21354}"/>
              </a:ext>
            </a:extLst>
          </p:cNvPr>
          <p:cNvSpPr>
            <a:spLocks noGrp="1"/>
          </p:cNvSpPr>
          <p:nvPr>
            <p:ph type="title"/>
          </p:nvPr>
        </p:nvSpPr>
        <p:spPr>
          <a:xfrm>
            <a:off x="559512" y="450253"/>
            <a:ext cx="10515600" cy="958583"/>
          </a:xfrm>
        </p:spPr>
        <p:txBody>
          <a:bodyPr anchor="t">
            <a:normAutofit/>
          </a:bodyPr>
          <a:lstStyle/>
          <a:p>
            <a:r>
              <a:rPr lang="en-GB" dirty="0"/>
              <a:t>What means AI into Aviation</a:t>
            </a:r>
          </a:p>
        </p:txBody>
      </p:sp>
      <p:graphicFrame>
        <p:nvGraphicFramePr>
          <p:cNvPr id="5" name="Content Placeholder 2">
            <a:extLst>
              <a:ext uri="{FF2B5EF4-FFF2-40B4-BE49-F238E27FC236}">
                <a16:creationId xmlns:a16="http://schemas.microsoft.com/office/drawing/2014/main" id="{4F17CEF6-C292-D281-A079-257DC3B05CAF}"/>
              </a:ext>
            </a:extLst>
          </p:cNvPr>
          <p:cNvGraphicFramePr>
            <a:graphicFrameLocks noGrp="1"/>
          </p:cNvGraphicFramePr>
          <p:nvPr>
            <p:ph idx="1"/>
            <p:extLst>
              <p:ext uri="{D42A27DB-BD31-4B8C-83A1-F6EECF244321}">
                <p14:modId xmlns:p14="http://schemas.microsoft.com/office/powerpoint/2010/main" val="704572608"/>
              </p:ext>
            </p:extLst>
          </p:nvPr>
        </p:nvGraphicFramePr>
        <p:xfrm>
          <a:off x="576927" y="1261241"/>
          <a:ext cx="10515600" cy="528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20613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AB74D-3D2E-A2A7-A10A-DD864E4847FF}"/>
              </a:ext>
            </a:extLst>
          </p:cNvPr>
          <p:cNvSpPr>
            <a:spLocks noGrp="1"/>
          </p:cNvSpPr>
          <p:nvPr>
            <p:ph type="title"/>
          </p:nvPr>
        </p:nvSpPr>
        <p:spPr>
          <a:xfrm>
            <a:off x="558109" y="68569"/>
            <a:ext cx="10515600" cy="1325563"/>
          </a:xfrm>
        </p:spPr>
        <p:txBody>
          <a:bodyPr anchor="ctr">
            <a:normAutofit/>
          </a:bodyPr>
          <a:lstStyle/>
          <a:p>
            <a:r>
              <a:rPr lang="en-GB" dirty="0"/>
              <a:t>AI in Aviation</a:t>
            </a:r>
          </a:p>
        </p:txBody>
      </p:sp>
      <p:pic>
        <p:nvPicPr>
          <p:cNvPr id="5" name="Picture 4" descr="A cockpit of an airplane with lights&#10;&#10;Description automatically generated">
            <a:extLst>
              <a:ext uri="{FF2B5EF4-FFF2-40B4-BE49-F238E27FC236}">
                <a16:creationId xmlns:a16="http://schemas.microsoft.com/office/drawing/2014/main" id="{12C4008E-3EC4-2136-07EA-00429DF727C1}"/>
              </a:ext>
            </a:extLst>
          </p:cNvPr>
          <p:cNvPicPr>
            <a:picLocks noChangeAspect="1"/>
          </p:cNvPicPr>
          <p:nvPr/>
        </p:nvPicPr>
        <p:blipFill rotWithShape="1">
          <a:blip r:embed="rId2"/>
          <a:srcRect l="6790" r="3897" b="-3"/>
          <a:stretch/>
        </p:blipFill>
        <p:spPr>
          <a:xfrm>
            <a:off x="558109" y="1825626"/>
            <a:ext cx="4035553" cy="3388926"/>
          </a:xfrm>
          <a:prstGeom prst="rect">
            <a:avLst/>
          </a:prstGeom>
          <a:noFill/>
        </p:spPr>
      </p:pic>
      <p:sp>
        <p:nvSpPr>
          <p:cNvPr id="3" name="Content Placeholder 2">
            <a:extLst>
              <a:ext uri="{FF2B5EF4-FFF2-40B4-BE49-F238E27FC236}">
                <a16:creationId xmlns:a16="http://schemas.microsoft.com/office/drawing/2014/main" id="{EE36247D-6090-FF98-9748-EDD94D7D95B5}"/>
              </a:ext>
            </a:extLst>
          </p:cNvPr>
          <p:cNvSpPr>
            <a:spLocks noGrp="1"/>
          </p:cNvSpPr>
          <p:nvPr>
            <p:ph sz="half" idx="2"/>
          </p:nvPr>
        </p:nvSpPr>
        <p:spPr>
          <a:xfrm>
            <a:off x="4794423" y="1149179"/>
            <a:ext cx="6911546" cy="5335704"/>
          </a:xfrm>
        </p:spPr>
        <p:txBody>
          <a:bodyPr>
            <a:normAutofit/>
          </a:bodyPr>
          <a:lstStyle/>
          <a:p>
            <a:pPr>
              <a:spcBef>
                <a:spcPts val="400"/>
              </a:spcBef>
            </a:pPr>
            <a:r>
              <a:rPr lang="en-GB" sz="2000" dirty="0">
                <a:effectLst/>
              </a:rPr>
              <a:t>AI technology is used to </a:t>
            </a:r>
            <a:r>
              <a:rPr lang="en-GB" sz="2000" b="1" dirty="0">
                <a:effectLst/>
              </a:rPr>
              <a:t>monitor aircraft systems</a:t>
            </a:r>
            <a:r>
              <a:rPr lang="en-GB" sz="2000" dirty="0">
                <a:effectLst/>
              </a:rPr>
              <a:t>, detect flaws, mitigate risks, and make intelligent decisions to prevent accidents in airline safety.</a:t>
            </a:r>
          </a:p>
          <a:p>
            <a:pPr>
              <a:spcBef>
                <a:spcPts val="400"/>
              </a:spcBef>
            </a:pPr>
            <a:r>
              <a:rPr lang="en-GB" sz="2000" dirty="0">
                <a:effectLst/>
              </a:rPr>
              <a:t>The utilization of AI in the </a:t>
            </a:r>
            <a:r>
              <a:rPr lang="en-GB" sz="2000" b="1" dirty="0">
                <a:effectLst/>
              </a:rPr>
              <a:t>realm of air traffic control </a:t>
            </a:r>
            <a:r>
              <a:rPr lang="en-GB" sz="2000" dirty="0">
                <a:effectLst/>
              </a:rPr>
              <a:t>has emerged as a promising approach to mitigating issues related to congestion and delays. </a:t>
            </a:r>
          </a:p>
          <a:p>
            <a:pPr>
              <a:spcBef>
                <a:spcPts val="400"/>
              </a:spcBef>
            </a:pPr>
            <a:r>
              <a:rPr lang="en-GB" sz="2000" dirty="0">
                <a:effectLst/>
              </a:rPr>
              <a:t>AI is being employed to </a:t>
            </a:r>
            <a:r>
              <a:rPr lang="en-GB" sz="2000" b="1" dirty="0">
                <a:effectLst/>
              </a:rPr>
              <a:t>optimize flight schedules</a:t>
            </a:r>
            <a:r>
              <a:rPr lang="en-GB" sz="2000" dirty="0">
                <a:effectLst/>
              </a:rPr>
              <a:t>, enabling airlines to achieve cost savings in fuel consumption and other related expenses. </a:t>
            </a:r>
          </a:p>
          <a:p>
            <a:pPr>
              <a:spcBef>
                <a:spcPts val="400"/>
              </a:spcBef>
            </a:pPr>
            <a:r>
              <a:rPr lang="en-GB" sz="2000" b="1" dirty="0">
                <a:effectLst/>
              </a:rPr>
              <a:t>In customer service field</a:t>
            </a:r>
            <a:r>
              <a:rPr lang="en-GB" sz="2000" dirty="0">
                <a:effectLst/>
              </a:rPr>
              <a:t>, AI has facilitated the provision of round-the-clock assistance and expedited resolution of customer concerns presenting enhanced effectiveness. </a:t>
            </a:r>
          </a:p>
          <a:p>
            <a:pPr>
              <a:spcBef>
                <a:spcPts val="400"/>
              </a:spcBef>
            </a:pPr>
            <a:r>
              <a:rPr lang="en-GB" sz="2000" b="1" dirty="0">
                <a:effectLst/>
              </a:rPr>
              <a:t>The continuous progress </a:t>
            </a:r>
            <a:r>
              <a:rPr lang="en-GB" sz="2000" dirty="0">
                <a:effectLst/>
              </a:rPr>
              <a:t>in AI technology is expected to significantly increase innovative and transformative applications of AI across various sectors. </a:t>
            </a:r>
          </a:p>
        </p:txBody>
      </p:sp>
    </p:spTree>
    <p:extLst>
      <p:ext uri="{BB962C8B-B14F-4D97-AF65-F5344CB8AC3E}">
        <p14:creationId xmlns:p14="http://schemas.microsoft.com/office/powerpoint/2010/main" val="1797430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5D65-7E38-1B5F-719D-7FB5867508E7}"/>
              </a:ext>
            </a:extLst>
          </p:cNvPr>
          <p:cNvSpPr>
            <a:spLocks noGrp="1"/>
          </p:cNvSpPr>
          <p:nvPr>
            <p:ph type="title"/>
          </p:nvPr>
        </p:nvSpPr>
        <p:spPr>
          <a:xfrm>
            <a:off x="558109" y="68569"/>
            <a:ext cx="10515600" cy="1325563"/>
          </a:xfrm>
        </p:spPr>
        <p:txBody>
          <a:bodyPr anchor="ctr">
            <a:normAutofit/>
          </a:bodyPr>
          <a:lstStyle/>
          <a:p>
            <a:r>
              <a:rPr lang="en-GB"/>
              <a:t>Questions for AI</a:t>
            </a:r>
            <a:endParaRPr lang="en-GB" dirty="0"/>
          </a:p>
        </p:txBody>
      </p:sp>
      <p:sp>
        <p:nvSpPr>
          <p:cNvPr id="3" name="Content Placeholder 2">
            <a:extLst>
              <a:ext uri="{FF2B5EF4-FFF2-40B4-BE49-F238E27FC236}">
                <a16:creationId xmlns:a16="http://schemas.microsoft.com/office/drawing/2014/main" id="{37B4AA74-C07E-E75B-0B75-91E32A0B5F46}"/>
              </a:ext>
            </a:extLst>
          </p:cNvPr>
          <p:cNvSpPr>
            <a:spLocks noGrp="1"/>
          </p:cNvSpPr>
          <p:nvPr>
            <p:ph sz="half" idx="1"/>
          </p:nvPr>
        </p:nvSpPr>
        <p:spPr>
          <a:xfrm>
            <a:off x="558109" y="1825625"/>
            <a:ext cx="6089826" cy="4351339"/>
          </a:xfrm>
        </p:spPr>
        <p:txBody>
          <a:bodyPr vert="horz" lIns="91440" tIns="45720" rIns="91440" bIns="45720" rtlCol="0">
            <a:normAutofit/>
          </a:bodyPr>
          <a:lstStyle/>
          <a:p>
            <a:pPr marL="457200" indent="-457200">
              <a:buAutoNum type="arabicPeriod"/>
            </a:pPr>
            <a:r>
              <a:rPr lang="en-GB" dirty="0"/>
              <a:t>How to establish the public trust into AI-based systems?</a:t>
            </a:r>
          </a:p>
          <a:p>
            <a:pPr marL="457200" indent="-457200">
              <a:buClr>
                <a:srgbClr val="262626"/>
              </a:buClr>
              <a:buAutoNum type="arabicPeriod"/>
            </a:pPr>
            <a:r>
              <a:rPr lang="en-GB" dirty="0"/>
              <a:t>How to integrate the ethical dimension of AI (transparency, non-discrimination, fairness, etc.) in safety certification processes?</a:t>
            </a:r>
          </a:p>
          <a:p>
            <a:pPr marL="457200" indent="-457200">
              <a:buClr>
                <a:srgbClr val="262626"/>
              </a:buClr>
              <a:buAutoNum type="arabicPeriod"/>
            </a:pPr>
            <a:r>
              <a:rPr lang="en-GB" dirty="0"/>
              <a:t>How to prepare the certification of AI systems?</a:t>
            </a:r>
          </a:p>
          <a:p>
            <a:pPr marL="457200" indent="-457200">
              <a:buClr>
                <a:srgbClr val="262626"/>
              </a:buClr>
              <a:buAutoNum type="arabicPeriod"/>
            </a:pPr>
            <a:r>
              <a:rPr lang="en-GB" dirty="0"/>
              <a:t>What standards, protocols, methods do we need to develop to ensure that AI will further improve the current level of safety of road transport?</a:t>
            </a:r>
          </a:p>
        </p:txBody>
      </p:sp>
      <p:pic>
        <p:nvPicPr>
          <p:cNvPr id="5" name="Picture 4" descr="A jet flying in the sky&#10;&#10;Description automatically generated">
            <a:extLst>
              <a:ext uri="{FF2B5EF4-FFF2-40B4-BE49-F238E27FC236}">
                <a16:creationId xmlns:a16="http://schemas.microsoft.com/office/drawing/2014/main" id="{5C38CB3A-035C-C844-F3CC-BFB56028D208}"/>
              </a:ext>
            </a:extLst>
          </p:cNvPr>
          <p:cNvPicPr>
            <a:picLocks noChangeAspect="1"/>
          </p:cNvPicPr>
          <p:nvPr/>
        </p:nvPicPr>
        <p:blipFill rotWithShape="1">
          <a:blip r:embed="rId2"/>
          <a:srcRect t="172" r="-3" b="-3"/>
          <a:stretch/>
        </p:blipFill>
        <p:spPr>
          <a:xfrm>
            <a:off x="7014559" y="1825626"/>
            <a:ext cx="4691409" cy="3512494"/>
          </a:xfrm>
          <a:prstGeom prst="rect">
            <a:avLst/>
          </a:prstGeom>
          <a:noFill/>
        </p:spPr>
      </p:pic>
    </p:spTree>
    <p:extLst>
      <p:ext uri="{BB962C8B-B14F-4D97-AF65-F5344CB8AC3E}">
        <p14:creationId xmlns:p14="http://schemas.microsoft.com/office/powerpoint/2010/main" val="39239359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C8FA0-E48C-389A-76F0-2978FEDB942A}"/>
              </a:ext>
            </a:extLst>
          </p:cNvPr>
          <p:cNvSpPr>
            <a:spLocks noGrp="1"/>
          </p:cNvSpPr>
          <p:nvPr>
            <p:ph type="title"/>
          </p:nvPr>
        </p:nvSpPr>
        <p:spPr>
          <a:xfrm>
            <a:off x="559512" y="403145"/>
            <a:ext cx="10515600" cy="455119"/>
          </a:xfrm>
        </p:spPr>
        <p:txBody>
          <a:bodyPr>
            <a:normAutofit fontScale="90000"/>
          </a:bodyPr>
          <a:lstStyle/>
          <a:p>
            <a:r>
              <a:rPr lang="en-GB" sz="2900" dirty="0">
                <a:latin typeface="Arial"/>
                <a:cs typeface="Arial"/>
              </a:rPr>
              <a:t>Eight key Factors</a:t>
            </a:r>
            <a:endParaRPr lang="en-GB" dirty="0"/>
          </a:p>
        </p:txBody>
      </p:sp>
      <p:sp>
        <p:nvSpPr>
          <p:cNvPr id="3" name="Content Placeholder 2">
            <a:extLst>
              <a:ext uri="{FF2B5EF4-FFF2-40B4-BE49-F238E27FC236}">
                <a16:creationId xmlns:a16="http://schemas.microsoft.com/office/drawing/2014/main" id="{106FB2C6-45A2-805F-C2E3-03014AA60CC9}"/>
              </a:ext>
            </a:extLst>
          </p:cNvPr>
          <p:cNvSpPr>
            <a:spLocks noGrp="1"/>
          </p:cNvSpPr>
          <p:nvPr>
            <p:ph idx="1"/>
          </p:nvPr>
        </p:nvSpPr>
        <p:spPr>
          <a:xfrm>
            <a:off x="559512" y="945932"/>
            <a:ext cx="10515600" cy="5223642"/>
          </a:xfrm>
        </p:spPr>
        <p:txBody>
          <a:bodyPr vert="horz" lIns="91440" tIns="45720" rIns="91440" bIns="45720" rtlCol="0" anchor="t">
            <a:noAutofit/>
          </a:bodyPr>
          <a:lstStyle/>
          <a:p>
            <a:pPr marL="36000" indent="-342900">
              <a:spcBef>
                <a:spcPts val="600"/>
              </a:spcBef>
              <a:buAutoNum type="arabicPeriod"/>
            </a:pPr>
            <a:r>
              <a:rPr lang="en-GB" sz="1600" b="1" dirty="0">
                <a:latin typeface="Arial"/>
                <a:cs typeface="Arial"/>
              </a:rPr>
              <a:t>SITUATION AWARENESS</a:t>
            </a:r>
            <a:r>
              <a:rPr lang="en-GB" sz="1600" dirty="0">
                <a:latin typeface="Arial"/>
                <a:cs typeface="Arial"/>
              </a:rPr>
              <a:t>: Design options need to consider how AI can support, rather than erode, people’s situation awareness</a:t>
            </a:r>
            <a:endParaRPr lang="en-GB" sz="1600" dirty="0"/>
          </a:p>
          <a:p>
            <a:pPr marL="36000" indent="-342900">
              <a:spcBef>
                <a:spcPts val="600"/>
              </a:spcBef>
              <a:buClr>
                <a:srgbClr val="262626"/>
              </a:buClr>
              <a:buAutoNum type="arabicPeriod"/>
            </a:pPr>
            <a:r>
              <a:rPr lang="en-GB" sz="1600" b="1" dirty="0">
                <a:latin typeface="Arial"/>
                <a:cs typeface="Arial"/>
              </a:rPr>
              <a:t>WORKLOAD</a:t>
            </a:r>
            <a:r>
              <a:rPr lang="en-GB" sz="1600" dirty="0">
                <a:latin typeface="Arial"/>
                <a:cs typeface="Arial"/>
              </a:rPr>
              <a:t>: The impact of AI on workload needs to be assessed because AI can both reduce as well as increase workload in certain situations.</a:t>
            </a:r>
          </a:p>
          <a:p>
            <a:pPr marL="36000" indent="-342900">
              <a:spcBef>
                <a:spcPts val="600"/>
              </a:spcBef>
              <a:buClr>
                <a:srgbClr val="262626"/>
              </a:buClr>
              <a:buAutoNum type="arabicPeriod"/>
            </a:pPr>
            <a:r>
              <a:rPr lang="en-GB" sz="1600" b="1" dirty="0">
                <a:latin typeface="Arial"/>
                <a:cs typeface="Arial"/>
              </a:rPr>
              <a:t>AUTOMATION BIAS</a:t>
            </a:r>
            <a:r>
              <a:rPr lang="en-GB" sz="1600" dirty="0">
                <a:latin typeface="Arial"/>
                <a:cs typeface="Arial"/>
              </a:rPr>
              <a:t>: Strategies need to be considered to guard against people relying uncritically on the AI, e.g., the use of explanation and training.</a:t>
            </a:r>
          </a:p>
          <a:p>
            <a:pPr marL="36000" indent="-342900">
              <a:spcBef>
                <a:spcPts val="600"/>
              </a:spcBef>
              <a:buClr>
                <a:srgbClr val="262626"/>
              </a:buClr>
              <a:buAutoNum type="arabicPeriod"/>
            </a:pPr>
            <a:r>
              <a:rPr lang="en-GB" sz="1600" b="1" dirty="0">
                <a:latin typeface="Arial"/>
                <a:cs typeface="Arial"/>
              </a:rPr>
              <a:t>EXPLANATION AND TRUST</a:t>
            </a:r>
            <a:r>
              <a:rPr lang="en-GB" sz="1600" dirty="0">
                <a:latin typeface="Arial"/>
                <a:cs typeface="Arial"/>
              </a:rPr>
              <a:t>: AI applications should explain their behaviour and allow users to query it to reduce automation bias and to support trust.</a:t>
            </a:r>
          </a:p>
          <a:p>
            <a:pPr marL="36000" indent="-342900">
              <a:spcBef>
                <a:spcPts val="600"/>
              </a:spcBef>
              <a:buClr>
                <a:srgbClr val="262626"/>
              </a:buClr>
              <a:buAutoNum type="arabicPeriod"/>
            </a:pPr>
            <a:r>
              <a:rPr lang="en-GB" sz="1600" b="1" dirty="0">
                <a:latin typeface="Arial"/>
                <a:cs typeface="Arial"/>
              </a:rPr>
              <a:t>HUMAN-AI TEAMING</a:t>
            </a:r>
            <a:r>
              <a:rPr lang="en-GB" sz="1600" dirty="0">
                <a:latin typeface="Arial"/>
                <a:cs typeface="Arial"/>
              </a:rPr>
              <a:t>: AI applications should be capable of good teamworking behaviours to support shared mental models and situation awareness.</a:t>
            </a:r>
          </a:p>
          <a:p>
            <a:pPr marL="36000" indent="-342900">
              <a:spcBef>
                <a:spcPts val="600"/>
              </a:spcBef>
              <a:buClr>
                <a:srgbClr val="262626"/>
              </a:buClr>
              <a:buAutoNum type="arabicPeriod"/>
            </a:pPr>
            <a:r>
              <a:rPr lang="en-GB" sz="1600" b="1" dirty="0">
                <a:latin typeface="Arial"/>
                <a:cs typeface="Arial"/>
              </a:rPr>
              <a:t>TRAINING:</a:t>
            </a:r>
            <a:r>
              <a:rPr lang="en-GB" sz="1600" dirty="0">
                <a:latin typeface="Arial"/>
                <a:cs typeface="Arial"/>
              </a:rPr>
              <a:t> People require opportunities to practise and retain their skill sets when AI is introduced, and they need to have a baseline understanding of how the AI works.</a:t>
            </a:r>
          </a:p>
          <a:p>
            <a:pPr marL="36000" indent="-342900">
              <a:spcBef>
                <a:spcPts val="600"/>
              </a:spcBef>
              <a:buClr>
                <a:srgbClr val="262626"/>
              </a:buClr>
              <a:buAutoNum type="arabicPeriod"/>
            </a:pPr>
            <a:r>
              <a:rPr lang="en-GB" sz="1600" b="1" dirty="0">
                <a:latin typeface="Arial"/>
                <a:cs typeface="Arial"/>
              </a:rPr>
              <a:t>RELATIONSHIPS BETWEEN X AND Y</a:t>
            </a:r>
            <a:r>
              <a:rPr lang="en-GB" sz="1600" dirty="0">
                <a:latin typeface="Arial"/>
                <a:cs typeface="Arial"/>
              </a:rPr>
              <a:t>: The impact on relationships needs to be considered</a:t>
            </a:r>
          </a:p>
          <a:p>
            <a:pPr marL="36000" indent="-342900">
              <a:spcBef>
                <a:spcPts val="600"/>
              </a:spcBef>
              <a:buClr>
                <a:srgbClr val="262626"/>
              </a:buClr>
              <a:buAutoNum type="arabicPeriod"/>
            </a:pPr>
            <a:r>
              <a:rPr lang="en-GB" sz="1600" b="1" dirty="0">
                <a:latin typeface="Arial"/>
                <a:cs typeface="Arial"/>
              </a:rPr>
              <a:t>ETHICAL ISSUES</a:t>
            </a:r>
          </a:p>
        </p:txBody>
      </p:sp>
    </p:spTree>
    <p:extLst>
      <p:ext uri="{BB962C8B-B14F-4D97-AF65-F5344CB8AC3E}">
        <p14:creationId xmlns:p14="http://schemas.microsoft.com/office/powerpoint/2010/main" val="42324078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BE506-D11B-FD3C-FE7D-3696E90DB135}"/>
              </a:ext>
            </a:extLst>
          </p:cNvPr>
          <p:cNvSpPr>
            <a:spLocks noGrp="1"/>
          </p:cNvSpPr>
          <p:nvPr>
            <p:ph type="title"/>
          </p:nvPr>
        </p:nvSpPr>
        <p:spPr>
          <a:xfrm>
            <a:off x="558109" y="68569"/>
            <a:ext cx="10515600" cy="1325563"/>
          </a:xfrm>
        </p:spPr>
        <p:txBody>
          <a:bodyPr anchor="ctr">
            <a:normAutofit/>
          </a:bodyPr>
          <a:lstStyle/>
          <a:p>
            <a:r>
              <a:rPr lang="en-GB" dirty="0"/>
              <a:t>AI use in Aviation</a:t>
            </a:r>
          </a:p>
        </p:txBody>
      </p:sp>
      <p:sp>
        <p:nvSpPr>
          <p:cNvPr id="3" name="Content Placeholder 2">
            <a:extLst>
              <a:ext uri="{FF2B5EF4-FFF2-40B4-BE49-F238E27FC236}">
                <a16:creationId xmlns:a16="http://schemas.microsoft.com/office/drawing/2014/main" id="{B8EA5F7B-18C0-C321-FFF4-59C28ED9B1AC}"/>
              </a:ext>
            </a:extLst>
          </p:cNvPr>
          <p:cNvSpPr>
            <a:spLocks noGrp="1"/>
          </p:cNvSpPr>
          <p:nvPr>
            <p:ph sz="half" idx="1"/>
          </p:nvPr>
        </p:nvSpPr>
        <p:spPr>
          <a:xfrm>
            <a:off x="558109" y="1825625"/>
            <a:ext cx="5181600" cy="4351339"/>
          </a:xfrm>
        </p:spPr>
        <p:txBody>
          <a:bodyPr>
            <a:normAutofit/>
          </a:bodyPr>
          <a:lstStyle/>
          <a:p>
            <a:r>
              <a:rPr lang="en-GB" sz="2000" dirty="0"/>
              <a:t>Flight Simulator Training Devices</a:t>
            </a:r>
          </a:p>
          <a:p>
            <a:r>
              <a:rPr lang="en-GB" sz="2000" dirty="0"/>
              <a:t>Regulations</a:t>
            </a:r>
          </a:p>
          <a:p>
            <a:r>
              <a:rPr lang="en-GB" sz="2000" dirty="0"/>
              <a:t>Test Flights</a:t>
            </a:r>
          </a:p>
          <a:p>
            <a:r>
              <a:rPr lang="en-GB" sz="2000" dirty="0"/>
              <a:t>Autonomous Advance and Urban Air Mobility</a:t>
            </a:r>
          </a:p>
          <a:p>
            <a:r>
              <a:rPr lang="en-GB" sz="2000" dirty="0"/>
              <a:t>Predictive Maintenance</a:t>
            </a:r>
          </a:p>
          <a:p>
            <a:r>
              <a:rPr lang="en-GB" sz="2000" dirty="0"/>
              <a:t>ATM</a:t>
            </a:r>
          </a:p>
          <a:p>
            <a:r>
              <a:rPr lang="en-GB" sz="2000" dirty="0"/>
              <a:t>Aviation Training, EBT/CBTA, CRM/TRM</a:t>
            </a:r>
          </a:p>
          <a:p>
            <a:r>
              <a:rPr lang="en-GB" sz="2000" dirty="0"/>
              <a:t>W</a:t>
            </a:r>
            <a:r>
              <a:rPr lang="en-GB" sz="2000" dirty="0">
                <a:effectLst/>
              </a:rPr>
              <a:t>eather </a:t>
            </a:r>
            <a:r>
              <a:rPr lang="en-GB" sz="2000" dirty="0"/>
              <a:t>P</a:t>
            </a:r>
            <a:r>
              <a:rPr lang="en-GB" sz="2000" dirty="0">
                <a:effectLst/>
              </a:rPr>
              <a:t>rediction</a:t>
            </a:r>
          </a:p>
          <a:p>
            <a:r>
              <a:rPr lang="en-GB" sz="2000" dirty="0"/>
              <a:t>F</a:t>
            </a:r>
            <a:r>
              <a:rPr lang="en-GB" sz="2000" dirty="0">
                <a:effectLst/>
              </a:rPr>
              <a:t>light </a:t>
            </a:r>
            <a:r>
              <a:rPr lang="en-GB" sz="2000" dirty="0"/>
              <a:t>P</a:t>
            </a:r>
            <a:r>
              <a:rPr lang="en-GB" sz="2000" dirty="0">
                <a:effectLst/>
              </a:rPr>
              <a:t>lanning, Route optimization and scheduling</a:t>
            </a:r>
            <a:endParaRPr lang="en-GB" sz="2000" dirty="0"/>
          </a:p>
          <a:p>
            <a:endParaRPr lang="en-GB" sz="2000" dirty="0"/>
          </a:p>
        </p:txBody>
      </p:sp>
      <p:pic>
        <p:nvPicPr>
          <p:cNvPr id="5" name="Picture 4" descr="A plane flying in the sky&#10;&#10;Description automatically generated">
            <a:extLst>
              <a:ext uri="{FF2B5EF4-FFF2-40B4-BE49-F238E27FC236}">
                <a16:creationId xmlns:a16="http://schemas.microsoft.com/office/drawing/2014/main" id="{1D178A5D-DD9F-A5BF-887E-6BC30CB8EE54}"/>
              </a:ext>
            </a:extLst>
          </p:cNvPr>
          <p:cNvPicPr>
            <a:picLocks noChangeAspect="1"/>
          </p:cNvPicPr>
          <p:nvPr/>
        </p:nvPicPr>
        <p:blipFill rotWithShape="1">
          <a:blip r:embed="rId2"/>
          <a:srcRect l="10634" r="9896"/>
          <a:stretch/>
        </p:blipFill>
        <p:spPr>
          <a:xfrm>
            <a:off x="6981552" y="1825625"/>
            <a:ext cx="4724416" cy="3537207"/>
          </a:xfrm>
          <a:prstGeom prst="rect">
            <a:avLst/>
          </a:prstGeom>
          <a:noFill/>
        </p:spPr>
      </p:pic>
    </p:spTree>
    <p:extLst>
      <p:ext uri="{BB962C8B-B14F-4D97-AF65-F5344CB8AC3E}">
        <p14:creationId xmlns:p14="http://schemas.microsoft.com/office/powerpoint/2010/main" val="1216377436"/>
      </p:ext>
    </p:extLst>
  </p:cSld>
  <p:clrMapOvr>
    <a:masterClrMapping/>
  </p:clrMapOvr>
</p:sld>
</file>

<file path=ppt/theme/theme1.xml><?xml version="1.0" encoding="utf-8"?>
<a:theme xmlns:a="http://schemas.openxmlformats.org/drawingml/2006/main" name="Theme1">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24DB70B0-5F51-BC43-9B71-C09DA3CDD994}" vid="{5057D88C-90F3-CD49-879A-6B7DE1468C1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Theme1</Template>
  <TotalTime>724</TotalTime>
  <Words>2976</Words>
  <Application>Microsoft Office PowerPoint</Application>
  <PresentationFormat>Widescreen</PresentationFormat>
  <Paragraphs>181</Paragraphs>
  <Slides>24</Slides>
  <Notes>3</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24</vt:i4>
      </vt:variant>
    </vt:vector>
  </HeadingPairs>
  <TitlesOfParts>
    <vt:vector size="33" baseType="lpstr">
      <vt:lpstr>ＭＳ Ｐゴシック</vt:lpstr>
      <vt:lpstr>Arial</vt:lpstr>
      <vt:lpstr>Arial,Sans-Serif</vt:lpstr>
      <vt:lpstr>Calibri</vt:lpstr>
      <vt:lpstr>Helvetica</vt:lpstr>
      <vt:lpstr>Lato</vt:lpstr>
      <vt:lpstr>Segoe UI</vt:lpstr>
      <vt:lpstr>Wingdings</vt:lpstr>
      <vt:lpstr>Theme1</vt:lpstr>
      <vt:lpstr>Presentazione standard di PowerPoint</vt:lpstr>
      <vt:lpstr>Operations – Flight Planning Weather -Ethics</vt:lpstr>
      <vt:lpstr>Content</vt:lpstr>
      <vt:lpstr>AI Definition.</vt:lpstr>
      <vt:lpstr>What means AI into Aviation</vt:lpstr>
      <vt:lpstr>AI in Aviation</vt:lpstr>
      <vt:lpstr>Questions for AI</vt:lpstr>
      <vt:lpstr>Eight key Factors</vt:lpstr>
      <vt:lpstr>AI use in Aviation</vt:lpstr>
      <vt:lpstr>Weather Prediction</vt:lpstr>
      <vt:lpstr>AI in Flight Planning</vt:lpstr>
      <vt:lpstr>AI in Flight Planning</vt:lpstr>
      <vt:lpstr>AI in Flight Planning</vt:lpstr>
      <vt:lpstr>AI in flight crew scheduling  </vt:lpstr>
      <vt:lpstr>AI-applications in airport management, security, and surveillance systems </vt:lpstr>
      <vt:lpstr>Airport Security</vt:lpstr>
      <vt:lpstr>Fundamentals of AI, ML, and Data Science</vt:lpstr>
      <vt:lpstr>Constraints</vt:lpstr>
      <vt:lpstr>Why AI is Important</vt:lpstr>
      <vt:lpstr>Restrictions and constrains</vt:lpstr>
      <vt:lpstr>Human Factors Considerations in Human Machine Interaction, AI in Aviation</vt:lpstr>
      <vt:lpstr>AI &amp; Human Factors</vt:lpstr>
      <vt:lpstr>AI in Aviation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Tassos Plioutsias</dc:creator>
  <cp:lastModifiedBy>ENAC</cp:lastModifiedBy>
  <cp:revision>9</cp:revision>
  <dcterms:created xsi:type="dcterms:W3CDTF">2023-10-27T22:47:10Z</dcterms:created>
  <dcterms:modified xsi:type="dcterms:W3CDTF">2023-11-10T13:15:10Z</dcterms:modified>
</cp:coreProperties>
</file>